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0"/>
  </p:notesMasterIdLst>
  <p:handoutMasterIdLst>
    <p:handoutMasterId r:id="rId51"/>
  </p:handoutMasterIdLst>
  <p:sldIdLst>
    <p:sldId id="256" r:id="rId2"/>
    <p:sldId id="257" r:id="rId3"/>
    <p:sldId id="259" r:id="rId4"/>
    <p:sldId id="260" r:id="rId5"/>
    <p:sldId id="264" r:id="rId6"/>
    <p:sldId id="290" r:id="rId7"/>
    <p:sldId id="322" r:id="rId8"/>
    <p:sldId id="261" r:id="rId9"/>
    <p:sldId id="305" r:id="rId10"/>
    <p:sldId id="306" r:id="rId11"/>
    <p:sldId id="307" r:id="rId12"/>
    <p:sldId id="270" r:id="rId13"/>
    <p:sldId id="308" r:id="rId14"/>
    <p:sldId id="266" r:id="rId15"/>
    <p:sldId id="323" r:id="rId16"/>
    <p:sldId id="324" r:id="rId17"/>
    <p:sldId id="267" r:id="rId18"/>
    <p:sldId id="315" r:id="rId19"/>
    <p:sldId id="310" r:id="rId20"/>
    <p:sldId id="313" r:id="rId21"/>
    <p:sldId id="314" r:id="rId22"/>
    <p:sldId id="325" r:id="rId23"/>
    <p:sldId id="326" r:id="rId24"/>
    <p:sldId id="327" r:id="rId25"/>
    <p:sldId id="328" r:id="rId26"/>
    <p:sldId id="271" r:id="rId27"/>
    <p:sldId id="272" r:id="rId28"/>
    <p:sldId id="320" r:id="rId29"/>
    <p:sldId id="274" r:id="rId30"/>
    <p:sldId id="275" r:id="rId31"/>
    <p:sldId id="276" r:id="rId32"/>
    <p:sldId id="279" r:id="rId33"/>
    <p:sldId id="321" r:id="rId34"/>
    <p:sldId id="280" r:id="rId35"/>
    <p:sldId id="281" r:id="rId36"/>
    <p:sldId id="282" r:id="rId37"/>
    <p:sldId id="283" r:id="rId38"/>
    <p:sldId id="285" r:id="rId39"/>
    <p:sldId id="286" r:id="rId40"/>
    <p:sldId id="287" r:id="rId41"/>
    <p:sldId id="288" r:id="rId42"/>
    <p:sldId id="268" r:id="rId43"/>
    <p:sldId id="295" r:id="rId44"/>
    <p:sldId id="304" r:id="rId45"/>
    <p:sldId id="309" r:id="rId46"/>
    <p:sldId id="294" r:id="rId47"/>
    <p:sldId id="318" r:id="rId48"/>
    <p:sldId id="292" r:id="rId49"/>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236D915-CBD4-7839-653B-702E976DA8A9}" name="Mohammad, Syed" initials="MS" userId="S::SMohammad@idoa.IN.gov::f0fb1da1-6f5a-46fb-81a9-58535adf0c88" providerId="AD"/>
  <p188:author id="{D3D34A81-E132-3DCC-4D1D-59076EAEDCC6}" name="MF" initials="MF" userId="MF" providerId="None"/>
  <p188:author id="{EEAF2991-9366-2487-5B19-464732D5C5D7}" name="TC" initials="TC" userId="TC" providerId="None"/>
  <p188:author id="{40A075C8-B969-A6AC-EDE2-935E8DA76F61}" name="Daniel Bond" initials="DB" userId="2beb12fa8c738dcf" providerId="Windows Live"/>
  <p188:author id="{F23FCFF8-3903-3929-3CE7-AC0445C456F7}" name="Alex Fish" initials="AF" userId="452f713061cd29e4"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Claire Harris" initials="CH" lastIdx="4" clrIdx="0">
    <p:extLst>
      <p:ext uri="{19B8F6BF-5375-455C-9EA6-DF929625EA0E}">
        <p15:presenceInfo xmlns:p15="http://schemas.microsoft.com/office/powerpoint/2012/main" userId="880bec39df4bbac3" providerId="Windows Live"/>
      </p:ext>
    </p:extLst>
  </p:cmAuthor>
  <p:cmAuthor id="2" name="Erin Kremer" initials="EK" lastIdx="6" clrIdx="1">
    <p:extLst>
      <p:ext uri="{19B8F6BF-5375-455C-9EA6-DF929625EA0E}">
        <p15:presenceInfo xmlns:p15="http://schemas.microsoft.com/office/powerpoint/2012/main" userId="Erin Krem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101D49"/>
    <a:srgbClr val="0000FF"/>
    <a:srgbClr val="004064"/>
    <a:srgbClr val="FF66CC"/>
    <a:srgbClr val="66CCFF"/>
    <a:srgbClr val="FFB718"/>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732" autoAdjust="0"/>
    <p:restoredTop sz="90482" autoAdjust="0"/>
  </p:normalViewPr>
  <p:slideViewPr>
    <p:cSldViewPr snapToGrid="0">
      <p:cViewPr varScale="1">
        <p:scale>
          <a:sx n="77" d="100"/>
          <a:sy n="77" d="100"/>
        </p:scale>
        <p:origin x="1243" y="72"/>
      </p:cViewPr>
      <p:guideLst/>
    </p:cSldViewPr>
  </p:slideViewPr>
  <p:notesTextViewPr>
    <p:cViewPr>
      <p:scale>
        <a:sx n="1" d="1"/>
        <a:sy n="1" d="1"/>
      </p:scale>
      <p:origin x="0" y="0"/>
    </p:cViewPr>
  </p:notesTextViewPr>
  <p:sorterViewPr>
    <p:cViewPr>
      <p:scale>
        <a:sx n="100" d="100"/>
        <a:sy n="100" d="100"/>
      </p:scale>
      <p:origin x="0" y="-9732"/>
    </p:cViewPr>
  </p:sorterViewPr>
  <p:notesViewPr>
    <p:cSldViewPr snapToGrid="0">
      <p:cViewPr varScale="1">
        <p:scale>
          <a:sx n="54" d="100"/>
          <a:sy n="54" d="100"/>
        </p:scale>
        <p:origin x="1962"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microsoft.com/office/2018/10/relationships/authors" Target="author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F7C9EAD-9C97-4968-8655-C68220040D75}" type="doc">
      <dgm:prSet loTypeId="urn:microsoft.com/office/officeart/2005/8/layout/pList2" loCatId="list" qsTypeId="urn:microsoft.com/office/officeart/2005/8/quickstyle/simple1" qsCatId="simple" csTypeId="urn:microsoft.com/office/officeart/2005/8/colors/colorful1" csCatId="colorful" phldr="1"/>
      <dgm:spPr/>
    </dgm:pt>
    <dgm:pt modelId="{0DC38B9B-D812-421A-89C3-295113EA8C46}">
      <dgm:prSet phldrT="[Text]"/>
      <dgm:spPr>
        <a:solidFill>
          <a:srgbClr val="66CCFF"/>
        </a:solidFill>
        <a:ln>
          <a:noFill/>
        </a:ln>
      </dgm:spPr>
      <dgm:t>
        <a:bodyPr/>
        <a:lstStyle/>
        <a:p>
          <a:r>
            <a:rPr lang="en-US" dirty="0"/>
            <a:t> </a:t>
          </a:r>
        </a:p>
      </dgm:t>
    </dgm:pt>
    <dgm:pt modelId="{30A18FB8-D0CD-4004-BBEB-53E4EA7F1920}" type="parTrans" cxnId="{310A3088-51B8-40CC-9BB0-1E2BA85865DE}">
      <dgm:prSet/>
      <dgm:spPr/>
      <dgm:t>
        <a:bodyPr/>
        <a:lstStyle/>
        <a:p>
          <a:endParaRPr lang="en-US"/>
        </a:p>
      </dgm:t>
    </dgm:pt>
    <dgm:pt modelId="{459714E9-9C61-44E0-8958-EA65163E356B}" type="sibTrans" cxnId="{310A3088-51B8-40CC-9BB0-1E2BA85865DE}">
      <dgm:prSet/>
      <dgm:spPr/>
      <dgm:t>
        <a:bodyPr/>
        <a:lstStyle/>
        <a:p>
          <a:endParaRPr lang="en-US"/>
        </a:p>
      </dgm:t>
    </dgm:pt>
    <dgm:pt modelId="{D342D160-367D-46C8-A141-AA860494154A}">
      <dgm:prSet phldrT="[Text]"/>
      <dgm:spPr>
        <a:solidFill>
          <a:srgbClr val="FFB718"/>
        </a:solidFill>
        <a:ln>
          <a:noFill/>
        </a:ln>
      </dgm:spPr>
      <dgm:t>
        <a:bodyPr/>
        <a:lstStyle/>
        <a:p>
          <a:r>
            <a:rPr lang="en-US" dirty="0"/>
            <a:t> </a:t>
          </a:r>
        </a:p>
      </dgm:t>
    </dgm:pt>
    <dgm:pt modelId="{622B1242-2587-443C-9772-98406A70C7B9}" type="parTrans" cxnId="{22281B83-11AF-4EEB-90AB-63CC8B9CAAFA}">
      <dgm:prSet/>
      <dgm:spPr/>
      <dgm:t>
        <a:bodyPr/>
        <a:lstStyle/>
        <a:p>
          <a:endParaRPr lang="en-US"/>
        </a:p>
      </dgm:t>
    </dgm:pt>
    <dgm:pt modelId="{A56B6BCB-3352-4799-B079-6A989F724E39}" type="sibTrans" cxnId="{22281B83-11AF-4EEB-90AB-63CC8B9CAAFA}">
      <dgm:prSet/>
      <dgm:spPr/>
      <dgm:t>
        <a:bodyPr/>
        <a:lstStyle/>
        <a:p>
          <a:endParaRPr lang="en-US"/>
        </a:p>
      </dgm:t>
    </dgm:pt>
    <dgm:pt modelId="{B3B5638A-C1A0-44C8-A7A5-C0EAE81189DD}">
      <dgm:prSet phldrT="[Text]"/>
      <dgm:spPr>
        <a:solidFill>
          <a:srgbClr val="92D050"/>
        </a:solidFill>
        <a:ln>
          <a:noFill/>
        </a:ln>
      </dgm:spPr>
      <dgm:t>
        <a:bodyPr/>
        <a:lstStyle/>
        <a:p>
          <a:endParaRPr lang="en-US" dirty="0"/>
        </a:p>
      </dgm:t>
    </dgm:pt>
    <dgm:pt modelId="{07BD9723-8EEC-487A-AA06-820B03E4C55A}" type="parTrans" cxnId="{A8BAC6FC-46DD-4D80-99BD-B0833DE66DDE}">
      <dgm:prSet/>
      <dgm:spPr/>
      <dgm:t>
        <a:bodyPr/>
        <a:lstStyle/>
        <a:p>
          <a:endParaRPr lang="en-US"/>
        </a:p>
      </dgm:t>
    </dgm:pt>
    <dgm:pt modelId="{DE1E5BF4-9B76-4E48-954E-328166F007BC}" type="sibTrans" cxnId="{A8BAC6FC-46DD-4D80-99BD-B0833DE66DDE}">
      <dgm:prSet/>
      <dgm:spPr/>
      <dgm:t>
        <a:bodyPr/>
        <a:lstStyle/>
        <a:p>
          <a:endParaRPr lang="en-US"/>
        </a:p>
      </dgm:t>
    </dgm:pt>
    <dgm:pt modelId="{872E0BFB-700A-4406-B66E-96D5D08F9A0C}">
      <dgm:prSet phldrT="[Text]"/>
      <dgm:spPr>
        <a:solidFill>
          <a:schemeClr val="bg1">
            <a:lumMod val="85000"/>
          </a:schemeClr>
        </a:solidFill>
        <a:ln>
          <a:noFill/>
        </a:ln>
      </dgm:spPr>
      <dgm:t>
        <a:bodyPr/>
        <a:lstStyle/>
        <a:p>
          <a:endParaRPr lang="en-US" dirty="0"/>
        </a:p>
      </dgm:t>
    </dgm:pt>
    <dgm:pt modelId="{FFB01512-E0AF-4435-8AC2-09BF00D809B6}" type="parTrans" cxnId="{32B8E95C-0F84-4C39-BC53-B8BE359ADDF9}">
      <dgm:prSet/>
      <dgm:spPr/>
      <dgm:t>
        <a:bodyPr/>
        <a:lstStyle/>
        <a:p>
          <a:endParaRPr lang="en-US"/>
        </a:p>
      </dgm:t>
    </dgm:pt>
    <dgm:pt modelId="{2BEB479D-47BC-41ED-916C-B97C8CF8E533}" type="sibTrans" cxnId="{32B8E95C-0F84-4C39-BC53-B8BE359ADDF9}">
      <dgm:prSet/>
      <dgm:spPr/>
      <dgm:t>
        <a:bodyPr/>
        <a:lstStyle/>
        <a:p>
          <a:endParaRPr lang="en-US"/>
        </a:p>
      </dgm:t>
    </dgm:pt>
    <dgm:pt modelId="{028AEE08-E743-4CC1-B837-4D5AD417B398}">
      <dgm:prSet phldrT="[Text]"/>
      <dgm:spPr>
        <a:solidFill>
          <a:srgbClr val="FF6600"/>
        </a:solidFill>
        <a:ln>
          <a:noFill/>
        </a:ln>
      </dgm:spPr>
      <dgm:t>
        <a:bodyPr/>
        <a:lstStyle/>
        <a:p>
          <a:r>
            <a:rPr lang="en-US" dirty="0"/>
            <a:t> </a:t>
          </a:r>
        </a:p>
      </dgm:t>
    </dgm:pt>
    <dgm:pt modelId="{314928C5-79EE-40B9-96A0-26CEC5C7B895}" type="sibTrans" cxnId="{0CE6DEA7-D7BF-43C2-BC2F-549C26301CE8}">
      <dgm:prSet/>
      <dgm:spPr/>
      <dgm:t>
        <a:bodyPr/>
        <a:lstStyle/>
        <a:p>
          <a:endParaRPr lang="en-US"/>
        </a:p>
      </dgm:t>
    </dgm:pt>
    <dgm:pt modelId="{EBFEE2EA-5E9C-4C3A-BF32-D9F9C8BFE319}" type="parTrans" cxnId="{0CE6DEA7-D7BF-43C2-BC2F-549C26301CE8}">
      <dgm:prSet/>
      <dgm:spPr/>
      <dgm:t>
        <a:bodyPr/>
        <a:lstStyle/>
        <a:p>
          <a:endParaRPr lang="en-US"/>
        </a:p>
      </dgm:t>
    </dgm:pt>
    <dgm:pt modelId="{1FEC2866-C2C4-4304-A23D-CD2E0737BB92}" type="pres">
      <dgm:prSet presAssocID="{DF7C9EAD-9C97-4968-8655-C68220040D75}" presName="Name0" presStyleCnt="0">
        <dgm:presLayoutVars>
          <dgm:dir/>
          <dgm:resizeHandles val="exact"/>
        </dgm:presLayoutVars>
      </dgm:prSet>
      <dgm:spPr/>
    </dgm:pt>
    <dgm:pt modelId="{6671DA89-222C-491D-8AB1-1B1E60E3A76C}" type="pres">
      <dgm:prSet presAssocID="{DF7C9EAD-9C97-4968-8655-C68220040D75}" presName="bkgdShp" presStyleLbl="alignAccFollowNode1" presStyleIdx="0" presStyleCnt="1" custScaleY="76404"/>
      <dgm:spPr>
        <a:noFill/>
        <a:ln>
          <a:noFill/>
        </a:ln>
      </dgm:spPr>
    </dgm:pt>
    <dgm:pt modelId="{2A99EF6A-BCA7-4D77-8D02-8D22FD801982}" type="pres">
      <dgm:prSet presAssocID="{DF7C9EAD-9C97-4968-8655-C68220040D75}" presName="linComp" presStyleCnt="0"/>
      <dgm:spPr/>
    </dgm:pt>
    <dgm:pt modelId="{99EF99B8-938B-4368-9DBD-3253355DFCBE}" type="pres">
      <dgm:prSet presAssocID="{0DC38B9B-D812-421A-89C3-295113EA8C46}" presName="compNode" presStyleCnt="0"/>
      <dgm:spPr/>
    </dgm:pt>
    <dgm:pt modelId="{12FFD526-2F3C-4E53-BA68-2660F1AE4D9A}" type="pres">
      <dgm:prSet presAssocID="{0DC38B9B-D812-421A-89C3-295113EA8C46}" presName="node" presStyleLbl="node1" presStyleIdx="0" presStyleCnt="5" custScaleY="114741">
        <dgm:presLayoutVars>
          <dgm:bulletEnabled val="1"/>
        </dgm:presLayoutVars>
      </dgm:prSet>
      <dgm:spPr/>
    </dgm:pt>
    <dgm:pt modelId="{48D3C705-DEAA-4AE3-8153-28E07D292BB8}" type="pres">
      <dgm:prSet presAssocID="{0DC38B9B-D812-421A-89C3-295113EA8C46}" presName="invisiNode" presStyleLbl="node1" presStyleIdx="0" presStyleCnt="5"/>
      <dgm:spPr/>
    </dgm:pt>
    <dgm:pt modelId="{B933A7C3-3203-4363-AB16-A60AC247A0D5}" type="pres">
      <dgm:prSet presAssocID="{0DC38B9B-D812-421A-89C3-295113EA8C46}" presName="imagNode" presStyleLbl="fgImgPlace1" presStyleIdx="0" presStyleCnt="5"/>
      <dgm:spPr>
        <a:solidFill>
          <a:srgbClr val="66CCFF"/>
        </a:solidFill>
        <a:ln>
          <a:noFill/>
        </a:ln>
      </dgm:spPr>
    </dgm:pt>
    <dgm:pt modelId="{0D12A0AE-A803-4E81-B799-36DDFFC25383}" type="pres">
      <dgm:prSet presAssocID="{459714E9-9C61-44E0-8958-EA65163E356B}" presName="sibTrans" presStyleLbl="sibTrans2D1" presStyleIdx="0" presStyleCnt="0"/>
      <dgm:spPr/>
    </dgm:pt>
    <dgm:pt modelId="{FC4F917A-8E0C-4D9E-8D73-AF90F8A5B287}" type="pres">
      <dgm:prSet presAssocID="{D342D160-367D-46C8-A141-AA860494154A}" presName="compNode" presStyleCnt="0"/>
      <dgm:spPr/>
    </dgm:pt>
    <dgm:pt modelId="{ECE9F7A6-E3D2-4787-AFEA-5F912B6A107C}" type="pres">
      <dgm:prSet presAssocID="{D342D160-367D-46C8-A141-AA860494154A}" presName="node" presStyleLbl="node1" presStyleIdx="1" presStyleCnt="5" custScaleY="114741">
        <dgm:presLayoutVars>
          <dgm:bulletEnabled val="1"/>
        </dgm:presLayoutVars>
      </dgm:prSet>
      <dgm:spPr/>
    </dgm:pt>
    <dgm:pt modelId="{6F3DD56A-92A4-49A5-9829-C28B0E9EB98D}" type="pres">
      <dgm:prSet presAssocID="{D342D160-367D-46C8-A141-AA860494154A}" presName="invisiNode" presStyleLbl="node1" presStyleIdx="1" presStyleCnt="5"/>
      <dgm:spPr/>
    </dgm:pt>
    <dgm:pt modelId="{91A9AE54-AABF-489C-B0D8-FF74A42A590C}" type="pres">
      <dgm:prSet presAssocID="{D342D160-367D-46C8-A141-AA860494154A}" presName="imagNode" presStyleLbl="fgImgPlace1" presStyleIdx="1" presStyleCnt="5"/>
      <dgm:spPr>
        <a:solidFill>
          <a:srgbClr val="FFB718"/>
        </a:solidFill>
        <a:ln>
          <a:noFill/>
        </a:ln>
      </dgm:spPr>
    </dgm:pt>
    <dgm:pt modelId="{79381F7C-9F73-4361-A681-ED4931E1D0E5}" type="pres">
      <dgm:prSet presAssocID="{A56B6BCB-3352-4799-B079-6A989F724E39}" presName="sibTrans" presStyleLbl="sibTrans2D1" presStyleIdx="0" presStyleCnt="0"/>
      <dgm:spPr/>
    </dgm:pt>
    <dgm:pt modelId="{0DC79A6B-5A85-4521-B371-C36D92E1FDFE}" type="pres">
      <dgm:prSet presAssocID="{028AEE08-E743-4CC1-B837-4D5AD417B398}" presName="compNode" presStyleCnt="0"/>
      <dgm:spPr/>
    </dgm:pt>
    <dgm:pt modelId="{4274C60F-0A09-4522-A2E1-A27CAD1AF592}" type="pres">
      <dgm:prSet presAssocID="{028AEE08-E743-4CC1-B837-4D5AD417B398}" presName="node" presStyleLbl="node1" presStyleIdx="2" presStyleCnt="5" custScaleY="114741">
        <dgm:presLayoutVars>
          <dgm:bulletEnabled val="1"/>
        </dgm:presLayoutVars>
      </dgm:prSet>
      <dgm:spPr/>
    </dgm:pt>
    <dgm:pt modelId="{8D6F5B9C-F196-49B2-8904-AB061DDAF101}" type="pres">
      <dgm:prSet presAssocID="{028AEE08-E743-4CC1-B837-4D5AD417B398}" presName="invisiNode" presStyleLbl="node1" presStyleIdx="2" presStyleCnt="5"/>
      <dgm:spPr/>
    </dgm:pt>
    <dgm:pt modelId="{6333E988-8271-4CD2-B645-0DEE6C5DA0CC}" type="pres">
      <dgm:prSet presAssocID="{028AEE08-E743-4CC1-B837-4D5AD417B398}" presName="imagNode" presStyleLbl="fgImgPlace1" presStyleIdx="2" presStyleCnt="5"/>
      <dgm:spPr>
        <a:solidFill>
          <a:srgbClr val="FF6600"/>
        </a:solidFill>
        <a:ln>
          <a:noFill/>
        </a:ln>
      </dgm:spPr>
    </dgm:pt>
    <dgm:pt modelId="{CEA61758-EB8D-4198-926B-A4D2AA51426E}" type="pres">
      <dgm:prSet presAssocID="{314928C5-79EE-40B9-96A0-26CEC5C7B895}" presName="sibTrans" presStyleLbl="sibTrans2D1" presStyleIdx="0" presStyleCnt="0"/>
      <dgm:spPr/>
    </dgm:pt>
    <dgm:pt modelId="{583211B9-D3EE-4B26-BE6B-97AF915A582D}" type="pres">
      <dgm:prSet presAssocID="{872E0BFB-700A-4406-B66E-96D5D08F9A0C}" presName="compNode" presStyleCnt="0"/>
      <dgm:spPr/>
    </dgm:pt>
    <dgm:pt modelId="{21CC50FF-3277-4D87-95C9-5E348B1F3543}" type="pres">
      <dgm:prSet presAssocID="{872E0BFB-700A-4406-B66E-96D5D08F9A0C}" presName="node" presStyleLbl="node1" presStyleIdx="3" presStyleCnt="5" custScaleY="114741">
        <dgm:presLayoutVars>
          <dgm:bulletEnabled val="1"/>
        </dgm:presLayoutVars>
      </dgm:prSet>
      <dgm:spPr/>
    </dgm:pt>
    <dgm:pt modelId="{C982AA54-31D8-4321-921C-F0E6A4CB2BF6}" type="pres">
      <dgm:prSet presAssocID="{872E0BFB-700A-4406-B66E-96D5D08F9A0C}" presName="invisiNode" presStyleLbl="node1" presStyleIdx="3" presStyleCnt="5"/>
      <dgm:spPr/>
    </dgm:pt>
    <dgm:pt modelId="{9543CDEC-EFF3-4EDD-B59F-D73AEC7EEE31}" type="pres">
      <dgm:prSet presAssocID="{872E0BFB-700A-4406-B66E-96D5D08F9A0C}" presName="imagNode" presStyleLbl="fgImgPlace1" presStyleIdx="3" presStyleCnt="5"/>
      <dgm:spPr>
        <a:solidFill>
          <a:schemeClr val="bg1">
            <a:lumMod val="85000"/>
          </a:schemeClr>
        </a:solidFill>
        <a:ln>
          <a:noFill/>
        </a:ln>
      </dgm:spPr>
    </dgm:pt>
    <dgm:pt modelId="{3C32170E-E8D1-4156-B3BA-B78148F8DD05}" type="pres">
      <dgm:prSet presAssocID="{2BEB479D-47BC-41ED-916C-B97C8CF8E533}" presName="sibTrans" presStyleLbl="sibTrans2D1" presStyleIdx="0" presStyleCnt="0"/>
      <dgm:spPr/>
    </dgm:pt>
    <dgm:pt modelId="{59A0D9A3-2B52-4D95-A9B2-8C776624E3A2}" type="pres">
      <dgm:prSet presAssocID="{B3B5638A-C1A0-44C8-A7A5-C0EAE81189DD}" presName="compNode" presStyleCnt="0"/>
      <dgm:spPr/>
    </dgm:pt>
    <dgm:pt modelId="{A09B156A-2AB1-414D-B8F0-A8FF390C907F}" type="pres">
      <dgm:prSet presAssocID="{B3B5638A-C1A0-44C8-A7A5-C0EAE81189DD}" presName="node" presStyleLbl="node1" presStyleIdx="4" presStyleCnt="5" custScaleY="114741">
        <dgm:presLayoutVars>
          <dgm:bulletEnabled val="1"/>
        </dgm:presLayoutVars>
      </dgm:prSet>
      <dgm:spPr/>
    </dgm:pt>
    <dgm:pt modelId="{89F9D0FC-2933-42CC-BF3C-4BD5337DB6CF}" type="pres">
      <dgm:prSet presAssocID="{B3B5638A-C1A0-44C8-A7A5-C0EAE81189DD}" presName="invisiNode" presStyleLbl="node1" presStyleIdx="4" presStyleCnt="5"/>
      <dgm:spPr/>
    </dgm:pt>
    <dgm:pt modelId="{6598FAB2-B202-4828-BDFB-E7C6BA32130A}" type="pres">
      <dgm:prSet presAssocID="{B3B5638A-C1A0-44C8-A7A5-C0EAE81189DD}" presName="imagNode" presStyleLbl="fgImgPlace1" presStyleIdx="4" presStyleCnt="5"/>
      <dgm:spPr>
        <a:solidFill>
          <a:srgbClr val="92D050"/>
        </a:solidFill>
        <a:ln>
          <a:noFill/>
        </a:ln>
      </dgm:spPr>
    </dgm:pt>
  </dgm:ptLst>
  <dgm:cxnLst>
    <dgm:cxn modelId="{F6E69D19-8EA2-4775-A25C-2A5F36B06A3E}" type="presOf" srcId="{028AEE08-E743-4CC1-B837-4D5AD417B398}" destId="{4274C60F-0A09-4522-A2E1-A27CAD1AF592}" srcOrd="0" destOrd="0" presId="urn:microsoft.com/office/officeart/2005/8/layout/pList2"/>
    <dgm:cxn modelId="{32B8E95C-0F84-4C39-BC53-B8BE359ADDF9}" srcId="{DF7C9EAD-9C97-4968-8655-C68220040D75}" destId="{872E0BFB-700A-4406-B66E-96D5D08F9A0C}" srcOrd="3" destOrd="0" parTransId="{FFB01512-E0AF-4435-8AC2-09BF00D809B6}" sibTransId="{2BEB479D-47BC-41ED-916C-B97C8CF8E533}"/>
    <dgm:cxn modelId="{FAD9AD5D-6927-448F-B256-4F8C51B1EE6F}" type="presOf" srcId="{B3B5638A-C1A0-44C8-A7A5-C0EAE81189DD}" destId="{A09B156A-2AB1-414D-B8F0-A8FF390C907F}" srcOrd="0" destOrd="0" presId="urn:microsoft.com/office/officeart/2005/8/layout/pList2"/>
    <dgm:cxn modelId="{D8E57561-0935-4B0C-ACB7-AF7A81073338}" type="presOf" srcId="{DF7C9EAD-9C97-4968-8655-C68220040D75}" destId="{1FEC2866-C2C4-4304-A23D-CD2E0737BB92}" srcOrd="0" destOrd="0" presId="urn:microsoft.com/office/officeart/2005/8/layout/pList2"/>
    <dgm:cxn modelId="{86812859-C32F-4662-88A0-889C34E80B47}" type="presOf" srcId="{D342D160-367D-46C8-A141-AA860494154A}" destId="{ECE9F7A6-E3D2-4787-AFEA-5F912B6A107C}" srcOrd="0" destOrd="0" presId="urn:microsoft.com/office/officeart/2005/8/layout/pList2"/>
    <dgm:cxn modelId="{22281B83-11AF-4EEB-90AB-63CC8B9CAAFA}" srcId="{DF7C9EAD-9C97-4968-8655-C68220040D75}" destId="{D342D160-367D-46C8-A141-AA860494154A}" srcOrd="1" destOrd="0" parTransId="{622B1242-2587-443C-9772-98406A70C7B9}" sibTransId="{A56B6BCB-3352-4799-B079-6A989F724E39}"/>
    <dgm:cxn modelId="{310A3088-51B8-40CC-9BB0-1E2BA85865DE}" srcId="{DF7C9EAD-9C97-4968-8655-C68220040D75}" destId="{0DC38B9B-D812-421A-89C3-295113EA8C46}" srcOrd="0" destOrd="0" parTransId="{30A18FB8-D0CD-4004-BBEB-53E4EA7F1920}" sibTransId="{459714E9-9C61-44E0-8958-EA65163E356B}"/>
    <dgm:cxn modelId="{0CE6DEA7-D7BF-43C2-BC2F-549C26301CE8}" srcId="{DF7C9EAD-9C97-4968-8655-C68220040D75}" destId="{028AEE08-E743-4CC1-B837-4D5AD417B398}" srcOrd="2" destOrd="0" parTransId="{EBFEE2EA-5E9C-4C3A-BF32-D9F9C8BFE319}" sibTransId="{314928C5-79EE-40B9-96A0-26CEC5C7B895}"/>
    <dgm:cxn modelId="{51C819AA-C7D2-4C1E-9BE6-A0A653E84826}" type="presOf" srcId="{872E0BFB-700A-4406-B66E-96D5D08F9A0C}" destId="{21CC50FF-3277-4D87-95C9-5E348B1F3543}" srcOrd="0" destOrd="0" presId="urn:microsoft.com/office/officeart/2005/8/layout/pList2"/>
    <dgm:cxn modelId="{7218A3AF-422B-47D9-9CE0-30E9CEB59950}" type="presOf" srcId="{0DC38B9B-D812-421A-89C3-295113EA8C46}" destId="{12FFD526-2F3C-4E53-BA68-2660F1AE4D9A}" srcOrd="0" destOrd="0" presId="urn:microsoft.com/office/officeart/2005/8/layout/pList2"/>
    <dgm:cxn modelId="{B6CE4FC7-7FFD-4094-8C54-1A9124926252}" type="presOf" srcId="{314928C5-79EE-40B9-96A0-26CEC5C7B895}" destId="{CEA61758-EB8D-4198-926B-A4D2AA51426E}" srcOrd="0" destOrd="0" presId="urn:microsoft.com/office/officeart/2005/8/layout/pList2"/>
    <dgm:cxn modelId="{399C2FD8-F41E-40CD-8BAC-8BF091830AD4}" type="presOf" srcId="{2BEB479D-47BC-41ED-916C-B97C8CF8E533}" destId="{3C32170E-E8D1-4156-B3BA-B78148F8DD05}" srcOrd="0" destOrd="0" presId="urn:microsoft.com/office/officeart/2005/8/layout/pList2"/>
    <dgm:cxn modelId="{A0D75AF0-98E2-4645-B9AF-E3E0F4F7A18E}" type="presOf" srcId="{459714E9-9C61-44E0-8958-EA65163E356B}" destId="{0D12A0AE-A803-4E81-B799-36DDFFC25383}" srcOrd="0" destOrd="0" presId="urn:microsoft.com/office/officeart/2005/8/layout/pList2"/>
    <dgm:cxn modelId="{5EBD4AF9-0119-4282-BAB8-70A28D313948}" type="presOf" srcId="{A56B6BCB-3352-4799-B079-6A989F724E39}" destId="{79381F7C-9F73-4361-A681-ED4931E1D0E5}" srcOrd="0" destOrd="0" presId="urn:microsoft.com/office/officeart/2005/8/layout/pList2"/>
    <dgm:cxn modelId="{A8BAC6FC-46DD-4D80-99BD-B0833DE66DDE}" srcId="{DF7C9EAD-9C97-4968-8655-C68220040D75}" destId="{B3B5638A-C1A0-44C8-A7A5-C0EAE81189DD}" srcOrd="4" destOrd="0" parTransId="{07BD9723-8EEC-487A-AA06-820B03E4C55A}" sibTransId="{DE1E5BF4-9B76-4E48-954E-328166F007BC}"/>
    <dgm:cxn modelId="{2335DB44-7018-4BB4-ACE1-2FC4953D590B}" type="presParOf" srcId="{1FEC2866-C2C4-4304-A23D-CD2E0737BB92}" destId="{6671DA89-222C-491D-8AB1-1B1E60E3A76C}" srcOrd="0" destOrd="0" presId="urn:microsoft.com/office/officeart/2005/8/layout/pList2"/>
    <dgm:cxn modelId="{47604CA5-CAC2-4DA2-B9C3-A1DCF5D928B0}" type="presParOf" srcId="{1FEC2866-C2C4-4304-A23D-CD2E0737BB92}" destId="{2A99EF6A-BCA7-4D77-8D02-8D22FD801982}" srcOrd="1" destOrd="0" presId="urn:microsoft.com/office/officeart/2005/8/layout/pList2"/>
    <dgm:cxn modelId="{8E975142-15F4-4FE9-9BE4-CF5E1B6FF9FA}" type="presParOf" srcId="{2A99EF6A-BCA7-4D77-8D02-8D22FD801982}" destId="{99EF99B8-938B-4368-9DBD-3253355DFCBE}" srcOrd="0" destOrd="0" presId="urn:microsoft.com/office/officeart/2005/8/layout/pList2"/>
    <dgm:cxn modelId="{BDB2A602-2D86-46A1-A1B4-6FC551B6A8E8}" type="presParOf" srcId="{99EF99B8-938B-4368-9DBD-3253355DFCBE}" destId="{12FFD526-2F3C-4E53-BA68-2660F1AE4D9A}" srcOrd="0" destOrd="0" presId="urn:microsoft.com/office/officeart/2005/8/layout/pList2"/>
    <dgm:cxn modelId="{C028ED91-0E45-49A0-85ED-391486F36EAC}" type="presParOf" srcId="{99EF99B8-938B-4368-9DBD-3253355DFCBE}" destId="{48D3C705-DEAA-4AE3-8153-28E07D292BB8}" srcOrd="1" destOrd="0" presId="urn:microsoft.com/office/officeart/2005/8/layout/pList2"/>
    <dgm:cxn modelId="{E400D942-102F-4FE6-A473-C47408C8C336}" type="presParOf" srcId="{99EF99B8-938B-4368-9DBD-3253355DFCBE}" destId="{B933A7C3-3203-4363-AB16-A60AC247A0D5}" srcOrd="2" destOrd="0" presId="urn:microsoft.com/office/officeart/2005/8/layout/pList2"/>
    <dgm:cxn modelId="{9FB97767-F8E1-4430-9498-0F7532541844}" type="presParOf" srcId="{2A99EF6A-BCA7-4D77-8D02-8D22FD801982}" destId="{0D12A0AE-A803-4E81-B799-36DDFFC25383}" srcOrd="1" destOrd="0" presId="urn:microsoft.com/office/officeart/2005/8/layout/pList2"/>
    <dgm:cxn modelId="{885DC219-13F4-44AF-8CA4-A6A3671E5142}" type="presParOf" srcId="{2A99EF6A-BCA7-4D77-8D02-8D22FD801982}" destId="{FC4F917A-8E0C-4D9E-8D73-AF90F8A5B287}" srcOrd="2" destOrd="0" presId="urn:microsoft.com/office/officeart/2005/8/layout/pList2"/>
    <dgm:cxn modelId="{B56596E5-39B9-4A5B-AE87-7065C414F052}" type="presParOf" srcId="{FC4F917A-8E0C-4D9E-8D73-AF90F8A5B287}" destId="{ECE9F7A6-E3D2-4787-AFEA-5F912B6A107C}" srcOrd="0" destOrd="0" presId="urn:microsoft.com/office/officeart/2005/8/layout/pList2"/>
    <dgm:cxn modelId="{9B5969B0-4FC9-4D9A-94F2-3C52AB587554}" type="presParOf" srcId="{FC4F917A-8E0C-4D9E-8D73-AF90F8A5B287}" destId="{6F3DD56A-92A4-49A5-9829-C28B0E9EB98D}" srcOrd="1" destOrd="0" presId="urn:microsoft.com/office/officeart/2005/8/layout/pList2"/>
    <dgm:cxn modelId="{A18DA6AE-D727-4514-9445-230963F44508}" type="presParOf" srcId="{FC4F917A-8E0C-4D9E-8D73-AF90F8A5B287}" destId="{91A9AE54-AABF-489C-B0D8-FF74A42A590C}" srcOrd="2" destOrd="0" presId="urn:microsoft.com/office/officeart/2005/8/layout/pList2"/>
    <dgm:cxn modelId="{05636787-8AF4-489B-BD21-C19C945AFC49}" type="presParOf" srcId="{2A99EF6A-BCA7-4D77-8D02-8D22FD801982}" destId="{79381F7C-9F73-4361-A681-ED4931E1D0E5}" srcOrd="3" destOrd="0" presId="urn:microsoft.com/office/officeart/2005/8/layout/pList2"/>
    <dgm:cxn modelId="{EBACB0E6-4178-4517-A38D-B2FC72752969}" type="presParOf" srcId="{2A99EF6A-BCA7-4D77-8D02-8D22FD801982}" destId="{0DC79A6B-5A85-4521-B371-C36D92E1FDFE}" srcOrd="4" destOrd="0" presId="urn:microsoft.com/office/officeart/2005/8/layout/pList2"/>
    <dgm:cxn modelId="{6AF5FE31-CCB5-45F3-81C0-8CB83E16DD21}" type="presParOf" srcId="{0DC79A6B-5A85-4521-B371-C36D92E1FDFE}" destId="{4274C60F-0A09-4522-A2E1-A27CAD1AF592}" srcOrd="0" destOrd="0" presId="urn:microsoft.com/office/officeart/2005/8/layout/pList2"/>
    <dgm:cxn modelId="{81FA7013-B1D2-4ECF-91F0-35B6DAE54E5A}" type="presParOf" srcId="{0DC79A6B-5A85-4521-B371-C36D92E1FDFE}" destId="{8D6F5B9C-F196-49B2-8904-AB061DDAF101}" srcOrd="1" destOrd="0" presId="urn:microsoft.com/office/officeart/2005/8/layout/pList2"/>
    <dgm:cxn modelId="{B81EC667-7BE9-4F0F-A421-1AD0CE9B3472}" type="presParOf" srcId="{0DC79A6B-5A85-4521-B371-C36D92E1FDFE}" destId="{6333E988-8271-4CD2-B645-0DEE6C5DA0CC}" srcOrd="2" destOrd="0" presId="urn:microsoft.com/office/officeart/2005/8/layout/pList2"/>
    <dgm:cxn modelId="{E960F377-9723-408F-BD14-0FA5EBEC26EC}" type="presParOf" srcId="{2A99EF6A-BCA7-4D77-8D02-8D22FD801982}" destId="{CEA61758-EB8D-4198-926B-A4D2AA51426E}" srcOrd="5" destOrd="0" presId="urn:microsoft.com/office/officeart/2005/8/layout/pList2"/>
    <dgm:cxn modelId="{5AF22781-CD0B-4257-BE73-47BCD43187CB}" type="presParOf" srcId="{2A99EF6A-BCA7-4D77-8D02-8D22FD801982}" destId="{583211B9-D3EE-4B26-BE6B-97AF915A582D}" srcOrd="6" destOrd="0" presId="urn:microsoft.com/office/officeart/2005/8/layout/pList2"/>
    <dgm:cxn modelId="{969F6DF7-3139-45EB-A78A-61DA5137B5CB}" type="presParOf" srcId="{583211B9-D3EE-4B26-BE6B-97AF915A582D}" destId="{21CC50FF-3277-4D87-95C9-5E348B1F3543}" srcOrd="0" destOrd="0" presId="urn:microsoft.com/office/officeart/2005/8/layout/pList2"/>
    <dgm:cxn modelId="{39A9A49E-39A3-4DAA-90B9-4B097F61AFA3}" type="presParOf" srcId="{583211B9-D3EE-4B26-BE6B-97AF915A582D}" destId="{C982AA54-31D8-4321-921C-F0E6A4CB2BF6}" srcOrd="1" destOrd="0" presId="urn:microsoft.com/office/officeart/2005/8/layout/pList2"/>
    <dgm:cxn modelId="{297E39BA-B949-4582-B1DE-6364C99A0565}" type="presParOf" srcId="{583211B9-D3EE-4B26-BE6B-97AF915A582D}" destId="{9543CDEC-EFF3-4EDD-B59F-D73AEC7EEE31}" srcOrd="2" destOrd="0" presId="urn:microsoft.com/office/officeart/2005/8/layout/pList2"/>
    <dgm:cxn modelId="{8C50E934-EC73-4236-A1BD-A04A89C11DF3}" type="presParOf" srcId="{2A99EF6A-BCA7-4D77-8D02-8D22FD801982}" destId="{3C32170E-E8D1-4156-B3BA-B78148F8DD05}" srcOrd="7" destOrd="0" presId="urn:microsoft.com/office/officeart/2005/8/layout/pList2"/>
    <dgm:cxn modelId="{0719929C-AF2E-42E2-905D-DE1D676A00F6}" type="presParOf" srcId="{2A99EF6A-BCA7-4D77-8D02-8D22FD801982}" destId="{59A0D9A3-2B52-4D95-A9B2-8C776624E3A2}" srcOrd="8" destOrd="0" presId="urn:microsoft.com/office/officeart/2005/8/layout/pList2"/>
    <dgm:cxn modelId="{4F61C9B1-6DC1-4926-9070-E9455109D3DC}" type="presParOf" srcId="{59A0D9A3-2B52-4D95-A9B2-8C776624E3A2}" destId="{A09B156A-2AB1-414D-B8F0-A8FF390C907F}" srcOrd="0" destOrd="0" presId="urn:microsoft.com/office/officeart/2005/8/layout/pList2"/>
    <dgm:cxn modelId="{7FCC0F3E-7754-4711-B1A8-BC501FF0628F}" type="presParOf" srcId="{59A0D9A3-2B52-4D95-A9B2-8C776624E3A2}" destId="{89F9D0FC-2933-42CC-BF3C-4BD5337DB6CF}" srcOrd="1" destOrd="0" presId="urn:microsoft.com/office/officeart/2005/8/layout/pList2"/>
    <dgm:cxn modelId="{3003A3C9-21A9-4539-BEDE-7BD94D9E0745}" type="presParOf" srcId="{59A0D9A3-2B52-4D95-A9B2-8C776624E3A2}" destId="{6598FAB2-B202-4828-BDFB-E7C6BA32130A}" srcOrd="2" destOrd="0" presId="urn:microsoft.com/office/officeart/2005/8/layout/p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71DA89-222C-491D-8AB1-1B1E60E3A76C}">
      <dsp:nvSpPr>
        <dsp:cNvPr id="0" name=""/>
        <dsp:cNvSpPr/>
      </dsp:nvSpPr>
      <dsp:spPr>
        <a:xfrm>
          <a:off x="0" y="224215"/>
          <a:ext cx="10392228" cy="1452024"/>
        </a:xfrm>
        <a:prstGeom prst="roundRect">
          <a:avLst>
            <a:gd name="adj" fmla="val 10000"/>
          </a:avLst>
        </a:prstGeom>
        <a:noFill/>
        <a:ln w="34925" cap="flat" cmpd="sng" algn="in">
          <a:noFill/>
          <a:prstDash val="solid"/>
        </a:ln>
        <a:effectLst/>
      </dsp:spPr>
      <dsp:style>
        <a:lnRef idx="2">
          <a:scrgbClr r="0" g="0" b="0"/>
        </a:lnRef>
        <a:fillRef idx="1">
          <a:scrgbClr r="0" g="0" b="0"/>
        </a:fillRef>
        <a:effectRef idx="0">
          <a:scrgbClr r="0" g="0" b="0"/>
        </a:effectRef>
        <a:fontRef idx="minor"/>
      </dsp:style>
    </dsp:sp>
    <dsp:sp modelId="{B933A7C3-3203-4363-AB16-A60AC247A0D5}">
      <dsp:nvSpPr>
        <dsp:cNvPr id="0" name=""/>
        <dsp:cNvSpPr/>
      </dsp:nvSpPr>
      <dsp:spPr>
        <a:xfrm>
          <a:off x="315105" y="167793"/>
          <a:ext cx="1807780" cy="1393667"/>
        </a:xfrm>
        <a:prstGeom prst="roundRect">
          <a:avLst>
            <a:gd name="adj" fmla="val 10000"/>
          </a:avLst>
        </a:prstGeom>
        <a:solidFill>
          <a:srgbClr val="66CCFF"/>
        </a:solidFill>
        <a:ln w="34925" cap="flat" cmpd="sng" algn="in">
          <a:noFill/>
          <a:prstDash val="solid"/>
        </a:ln>
        <a:effectLst/>
      </dsp:spPr>
      <dsp:style>
        <a:lnRef idx="2">
          <a:scrgbClr r="0" g="0" b="0"/>
        </a:lnRef>
        <a:fillRef idx="1">
          <a:scrgbClr r="0" g="0" b="0"/>
        </a:fillRef>
        <a:effectRef idx="0">
          <a:scrgbClr r="0" g="0" b="0"/>
        </a:effectRef>
        <a:fontRef idx="minor"/>
      </dsp:style>
    </dsp:sp>
    <dsp:sp modelId="{12FFD526-2F3C-4E53-BA68-2660F1AE4D9A}">
      <dsp:nvSpPr>
        <dsp:cNvPr id="0" name=""/>
        <dsp:cNvSpPr/>
      </dsp:nvSpPr>
      <dsp:spPr>
        <a:xfrm rot="10800000">
          <a:off x="315105" y="1643655"/>
          <a:ext cx="1807780" cy="2665180"/>
        </a:xfrm>
        <a:prstGeom prst="round2SameRect">
          <a:avLst>
            <a:gd name="adj1" fmla="val 10500"/>
            <a:gd name="adj2" fmla="val 0"/>
          </a:avLst>
        </a:prstGeom>
        <a:solidFill>
          <a:srgbClr val="66CCFF"/>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r>
            <a:rPr lang="en-US" sz="6500" kern="1200" dirty="0"/>
            <a:t> </a:t>
          </a:r>
        </a:p>
      </dsp:txBody>
      <dsp:txXfrm rot="10800000">
        <a:off x="370700" y="1643655"/>
        <a:ext cx="1696590" cy="2609585"/>
      </dsp:txXfrm>
    </dsp:sp>
    <dsp:sp modelId="{91A9AE54-AABF-489C-B0D8-FF74A42A590C}">
      <dsp:nvSpPr>
        <dsp:cNvPr id="0" name=""/>
        <dsp:cNvSpPr/>
      </dsp:nvSpPr>
      <dsp:spPr>
        <a:xfrm>
          <a:off x="2303664" y="167793"/>
          <a:ext cx="1807780" cy="1393667"/>
        </a:xfrm>
        <a:prstGeom prst="roundRect">
          <a:avLst>
            <a:gd name="adj" fmla="val 10000"/>
          </a:avLst>
        </a:prstGeom>
        <a:solidFill>
          <a:srgbClr val="FFB718"/>
        </a:solidFill>
        <a:ln w="34925" cap="flat" cmpd="sng" algn="in">
          <a:noFill/>
          <a:prstDash val="solid"/>
        </a:ln>
        <a:effectLst/>
      </dsp:spPr>
      <dsp:style>
        <a:lnRef idx="2">
          <a:scrgbClr r="0" g="0" b="0"/>
        </a:lnRef>
        <a:fillRef idx="1">
          <a:scrgbClr r="0" g="0" b="0"/>
        </a:fillRef>
        <a:effectRef idx="0">
          <a:scrgbClr r="0" g="0" b="0"/>
        </a:effectRef>
        <a:fontRef idx="minor"/>
      </dsp:style>
    </dsp:sp>
    <dsp:sp modelId="{ECE9F7A6-E3D2-4787-AFEA-5F912B6A107C}">
      <dsp:nvSpPr>
        <dsp:cNvPr id="0" name=""/>
        <dsp:cNvSpPr/>
      </dsp:nvSpPr>
      <dsp:spPr>
        <a:xfrm rot="10800000">
          <a:off x="2303664" y="1643655"/>
          <a:ext cx="1807780" cy="2665180"/>
        </a:xfrm>
        <a:prstGeom prst="round2SameRect">
          <a:avLst>
            <a:gd name="adj1" fmla="val 10500"/>
            <a:gd name="adj2" fmla="val 0"/>
          </a:avLst>
        </a:prstGeom>
        <a:solidFill>
          <a:srgbClr val="FFB718"/>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r>
            <a:rPr lang="en-US" sz="6500" kern="1200" dirty="0"/>
            <a:t> </a:t>
          </a:r>
        </a:p>
      </dsp:txBody>
      <dsp:txXfrm rot="10800000">
        <a:off x="2359259" y="1643655"/>
        <a:ext cx="1696590" cy="2609585"/>
      </dsp:txXfrm>
    </dsp:sp>
    <dsp:sp modelId="{6333E988-8271-4CD2-B645-0DEE6C5DA0CC}">
      <dsp:nvSpPr>
        <dsp:cNvPr id="0" name=""/>
        <dsp:cNvSpPr/>
      </dsp:nvSpPr>
      <dsp:spPr>
        <a:xfrm>
          <a:off x="4292223" y="167793"/>
          <a:ext cx="1807780" cy="1393667"/>
        </a:xfrm>
        <a:prstGeom prst="roundRect">
          <a:avLst>
            <a:gd name="adj" fmla="val 10000"/>
          </a:avLst>
        </a:prstGeom>
        <a:solidFill>
          <a:srgbClr val="FF6600"/>
        </a:solidFill>
        <a:ln w="34925" cap="flat" cmpd="sng" algn="in">
          <a:noFill/>
          <a:prstDash val="solid"/>
        </a:ln>
        <a:effectLst/>
      </dsp:spPr>
      <dsp:style>
        <a:lnRef idx="2">
          <a:scrgbClr r="0" g="0" b="0"/>
        </a:lnRef>
        <a:fillRef idx="1">
          <a:scrgbClr r="0" g="0" b="0"/>
        </a:fillRef>
        <a:effectRef idx="0">
          <a:scrgbClr r="0" g="0" b="0"/>
        </a:effectRef>
        <a:fontRef idx="minor"/>
      </dsp:style>
    </dsp:sp>
    <dsp:sp modelId="{4274C60F-0A09-4522-A2E1-A27CAD1AF592}">
      <dsp:nvSpPr>
        <dsp:cNvPr id="0" name=""/>
        <dsp:cNvSpPr/>
      </dsp:nvSpPr>
      <dsp:spPr>
        <a:xfrm rot="10800000">
          <a:off x="4292223" y="1643655"/>
          <a:ext cx="1807780" cy="2665180"/>
        </a:xfrm>
        <a:prstGeom prst="round2SameRect">
          <a:avLst>
            <a:gd name="adj1" fmla="val 10500"/>
            <a:gd name="adj2" fmla="val 0"/>
          </a:avLst>
        </a:prstGeom>
        <a:solidFill>
          <a:srgbClr val="FF6600"/>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r>
            <a:rPr lang="en-US" sz="6500" kern="1200" dirty="0"/>
            <a:t> </a:t>
          </a:r>
        </a:p>
      </dsp:txBody>
      <dsp:txXfrm rot="10800000">
        <a:off x="4347818" y="1643655"/>
        <a:ext cx="1696590" cy="2609585"/>
      </dsp:txXfrm>
    </dsp:sp>
    <dsp:sp modelId="{9543CDEC-EFF3-4EDD-B59F-D73AEC7EEE31}">
      <dsp:nvSpPr>
        <dsp:cNvPr id="0" name=""/>
        <dsp:cNvSpPr/>
      </dsp:nvSpPr>
      <dsp:spPr>
        <a:xfrm>
          <a:off x="6280782" y="167793"/>
          <a:ext cx="1807780" cy="1393667"/>
        </a:xfrm>
        <a:prstGeom prst="roundRect">
          <a:avLst>
            <a:gd name="adj" fmla="val 10000"/>
          </a:avLst>
        </a:prstGeom>
        <a:solidFill>
          <a:schemeClr val="bg1">
            <a:lumMod val="85000"/>
          </a:schemeClr>
        </a:solidFill>
        <a:ln w="34925" cap="flat" cmpd="sng" algn="in">
          <a:noFill/>
          <a:prstDash val="solid"/>
        </a:ln>
        <a:effectLst/>
      </dsp:spPr>
      <dsp:style>
        <a:lnRef idx="2">
          <a:scrgbClr r="0" g="0" b="0"/>
        </a:lnRef>
        <a:fillRef idx="1">
          <a:scrgbClr r="0" g="0" b="0"/>
        </a:fillRef>
        <a:effectRef idx="0">
          <a:scrgbClr r="0" g="0" b="0"/>
        </a:effectRef>
        <a:fontRef idx="minor"/>
      </dsp:style>
    </dsp:sp>
    <dsp:sp modelId="{21CC50FF-3277-4D87-95C9-5E348B1F3543}">
      <dsp:nvSpPr>
        <dsp:cNvPr id="0" name=""/>
        <dsp:cNvSpPr/>
      </dsp:nvSpPr>
      <dsp:spPr>
        <a:xfrm rot="10800000">
          <a:off x="6280782" y="1643655"/>
          <a:ext cx="1807780" cy="2665180"/>
        </a:xfrm>
        <a:prstGeom prst="round2SameRect">
          <a:avLst>
            <a:gd name="adj1" fmla="val 10500"/>
            <a:gd name="adj2" fmla="val 0"/>
          </a:avLst>
        </a:prstGeom>
        <a:solidFill>
          <a:schemeClr val="bg1">
            <a:lumMod val="85000"/>
          </a:schemeClr>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endParaRPr lang="en-US" sz="6500" kern="1200" dirty="0"/>
        </a:p>
      </dsp:txBody>
      <dsp:txXfrm rot="10800000">
        <a:off x="6336377" y="1643655"/>
        <a:ext cx="1696590" cy="2609585"/>
      </dsp:txXfrm>
    </dsp:sp>
    <dsp:sp modelId="{6598FAB2-B202-4828-BDFB-E7C6BA32130A}">
      <dsp:nvSpPr>
        <dsp:cNvPr id="0" name=""/>
        <dsp:cNvSpPr/>
      </dsp:nvSpPr>
      <dsp:spPr>
        <a:xfrm>
          <a:off x="8269341" y="167793"/>
          <a:ext cx="1807780" cy="1393667"/>
        </a:xfrm>
        <a:prstGeom prst="roundRect">
          <a:avLst>
            <a:gd name="adj" fmla="val 10000"/>
          </a:avLst>
        </a:prstGeom>
        <a:solidFill>
          <a:srgbClr val="92D050"/>
        </a:solidFill>
        <a:ln w="34925" cap="flat" cmpd="sng" algn="in">
          <a:noFill/>
          <a:prstDash val="solid"/>
        </a:ln>
        <a:effectLst/>
      </dsp:spPr>
      <dsp:style>
        <a:lnRef idx="2">
          <a:scrgbClr r="0" g="0" b="0"/>
        </a:lnRef>
        <a:fillRef idx="1">
          <a:scrgbClr r="0" g="0" b="0"/>
        </a:fillRef>
        <a:effectRef idx="0">
          <a:scrgbClr r="0" g="0" b="0"/>
        </a:effectRef>
        <a:fontRef idx="minor"/>
      </dsp:style>
    </dsp:sp>
    <dsp:sp modelId="{A09B156A-2AB1-414D-B8F0-A8FF390C907F}">
      <dsp:nvSpPr>
        <dsp:cNvPr id="0" name=""/>
        <dsp:cNvSpPr/>
      </dsp:nvSpPr>
      <dsp:spPr>
        <a:xfrm rot="10800000">
          <a:off x="8269341" y="1643655"/>
          <a:ext cx="1807780" cy="2665180"/>
        </a:xfrm>
        <a:prstGeom prst="round2SameRect">
          <a:avLst>
            <a:gd name="adj1" fmla="val 10500"/>
            <a:gd name="adj2" fmla="val 0"/>
          </a:avLst>
        </a:prstGeom>
        <a:solidFill>
          <a:srgbClr val="92D050"/>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endParaRPr lang="en-US" sz="6500" kern="1200" dirty="0"/>
        </a:p>
      </dsp:txBody>
      <dsp:txXfrm rot="10800000">
        <a:off x="8324936" y="1643655"/>
        <a:ext cx="1696590" cy="2609585"/>
      </dsp:txXfrm>
    </dsp:sp>
  </dsp:spTree>
</dsp:drawing>
</file>

<file path=ppt/diagrams/layout1.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4FAA27BF-40D8-4284-BF34-666116CC5DEF}" type="datetimeFigureOut">
              <a:rPr lang="en-US" smtClean="0"/>
              <a:t>5/19/2023</a:t>
            </a:fld>
            <a:endParaRPr lang="en-US" dirty="0"/>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29BE39A7-69A0-4264-B749-9BD50310F95D}" type="slidenum">
              <a:rPr lang="en-US" smtClean="0"/>
              <a:t>‹#›</a:t>
            </a:fld>
            <a:endParaRPr lang="en-US" dirty="0"/>
          </a:p>
        </p:txBody>
      </p:sp>
    </p:spTree>
    <p:extLst>
      <p:ext uri="{BB962C8B-B14F-4D97-AF65-F5344CB8AC3E}">
        <p14:creationId xmlns:p14="http://schemas.microsoft.com/office/powerpoint/2010/main" val="30694977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A4838A77-7129-4B62-B3F2-8273FC3E7FCA}" type="datetimeFigureOut">
              <a:rPr lang="en-US" smtClean="0"/>
              <a:t>5/19/2023</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240F4897-6078-4538-85D1-77B3AFD6576E}" type="slidenum">
              <a:rPr lang="en-US" smtClean="0"/>
              <a:t>‹#›</a:t>
            </a:fld>
            <a:endParaRPr lang="en-US" dirty="0"/>
          </a:p>
        </p:txBody>
      </p:sp>
    </p:spTree>
    <p:extLst>
      <p:ext uri="{BB962C8B-B14F-4D97-AF65-F5344CB8AC3E}">
        <p14:creationId xmlns:p14="http://schemas.microsoft.com/office/powerpoint/2010/main" val="2801520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1</a:t>
            </a:fld>
            <a:endParaRPr lang="en-US" dirty="0"/>
          </a:p>
        </p:txBody>
      </p:sp>
    </p:spTree>
    <p:extLst>
      <p:ext uri="{BB962C8B-B14F-4D97-AF65-F5344CB8AC3E}">
        <p14:creationId xmlns:p14="http://schemas.microsoft.com/office/powerpoint/2010/main" val="41078575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31B5F83-8112-46FB-97A2-D0AF9A589CA9}" type="slidenum">
              <a:rPr lang="en-US" smtClean="0"/>
              <a:t>10</a:t>
            </a:fld>
            <a:endParaRPr lang="en-US" dirty="0"/>
          </a:p>
        </p:txBody>
      </p:sp>
    </p:spTree>
    <p:extLst>
      <p:ext uri="{BB962C8B-B14F-4D97-AF65-F5344CB8AC3E}">
        <p14:creationId xmlns:p14="http://schemas.microsoft.com/office/powerpoint/2010/main" val="21504537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defTabSz="931774">
              <a:defRPr/>
            </a:pPr>
            <a:fld id="{B31B5F83-8112-46FB-97A2-D0AF9A589CA9}" type="slidenum">
              <a:rPr lang="en-US">
                <a:solidFill>
                  <a:prstClr val="black"/>
                </a:solidFill>
                <a:latin typeface="Calibri" panose="020F0502020204030204"/>
              </a:rPr>
              <a:pPr defTabSz="931774">
                <a:defRPr/>
              </a:pPr>
              <a:t>11</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4078224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12</a:t>
            </a:fld>
            <a:endParaRPr lang="en-US" dirty="0"/>
          </a:p>
        </p:txBody>
      </p:sp>
    </p:spTree>
    <p:extLst>
      <p:ext uri="{BB962C8B-B14F-4D97-AF65-F5344CB8AC3E}">
        <p14:creationId xmlns:p14="http://schemas.microsoft.com/office/powerpoint/2010/main" val="11874514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EF7CAE-FCB6-41C1-AF80-2469D955A045}" type="slidenum">
              <a:rPr lang="en-US" smtClean="0"/>
              <a:t>13</a:t>
            </a:fld>
            <a:endParaRPr lang="en-US" dirty="0"/>
          </a:p>
        </p:txBody>
      </p:sp>
    </p:spTree>
    <p:extLst>
      <p:ext uri="{BB962C8B-B14F-4D97-AF65-F5344CB8AC3E}">
        <p14:creationId xmlns:p14="http://schemas.microsoft.com/office/powerpoint/2010/main" val="22179007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14</a:t>
            </a:fld>
            <a:endParaRPr lang="en-US" dirty="0"/>
          </a:p>
        </p:txBody>
      </p:sp>
    </p:spTree>
    <p:extLst>
      <p:ext uri="{BB962C8B-B14F-4D97-AF65-F5344CB8AC3E}">
        <p14:creationId xmlns:p14="http://schemas.microsoft.com/office/powerpoint/2010/main" val="34963874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15</a:t>
            </a:fld>
            <a:endParaRPr lang="en-US" dirty="0"/>
          </a:p>
        </p:txBody>
      </p:sp>
    </p:spTree>
    <p:extLst>
      <p:ext uri="{BB962C8B-B14F-4D97-AF65-F5344CB8AC3E}">
        <p14:creationId xmlns:p14="http://schemas.microsoft.com/office/powerpoint/2010/main" val="24525640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16</a:t>
            </a:fld>
            <a:endParaRPr lang="en-US" dirty="0"/>
          </a:p>
        </p:txBody>
      </p:sp>
    </p:spTree>
    <p:extLst>
      <p:ext uri="{BB962C8B-B14F-4D97-AF65-F5344CB8AC3E}">
        <p14:creationId xmlns:p14="http://schemas.microsoft.com/office/powerpoint/2010/main" val="11260879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17</a:t>
            </a:fld>
            <a:endParaRPr lang="en-US" dirty="0"/>
          </a:p>
        </p:txBody>
      </p:sp>
    </p:spTree>
    <p:extLst>
      <p:ext uri="{BB962C8B-B14F-4D97-AF65-F5344CB8AC3E}">
        <p14:creationId xmlns:p14="http://schemas.microsoft.com/office/powerpoint/2010/main" val="17333030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18</a:t>
            </a:fld>
            <a:endParaRPr lang="en-US" dirty="0"/>
          </a:p>
        </p:txBody>
      </p:sp>
    </p:spTree>
    <p:extLst>
      <p:ext uri="{BB962C8B-B14F-4D97-AF65-F5344CB8AC3E}">
        <p14:creationId xmlns:p14="http://schemas.microsoft.com/office/powerpoint/2010/main" val="37303264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19</a:t>
            </a:fld>
            <a:endParaRPr lang="en-US" dirty="0"/>
          </a:p>
        </p:txBody>
      </p:sp>
    </p:spTree>
    <p:extLst>
      <p:ext uri="{BB962C8B-B14F-4D97-AF65-F5344CB8AC3E}">
        <p14:creationId xmlns:p14="http://schemas.microsoft.com/office/powerpoint/2010/main" val="32038659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2</a:t>
            </a:fld>
            <a:endParaRPr lang="en-US" dirty="0"/>
          </a:p>
        </p:txBody>
      </p:sp>
    </p:spTree>
    <p:extLst>
      <p:ext uri="{BB962C8B-B14F-4D97-AF65-F5344CB8AC3E}">
        <p14:creationId xmlns:p14="http://schemas.microsoft.com/office/powerpoint/2010/main" val="23808774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20</a:t>
            </a:fld>
            <a:endParaRPr lang="en-US" dirty="0"/>
          </a:p>
        </p:txBody>
      </p:sp>
    </p:spTree>
    <p:extLst>
      <p:ext uri="{BB962C8B-B14F-4D97-AF65-F5344CB8AC3E}">
        <p14:creationId xmlns:p14="http://schemas.microsoft.com/office/powerpoint/2010/main" val="16791824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21</a:t>
            </a:fld>
            <a:endParaRPr lang="en-US" dirty="0"/>
          </a:p>
        </p:txBody>
      </p:sp>
    </p:spTree>
    <p:extLst>
      <p:ext uri="{BB962C8B-B14F-4D97-AF65-F5344CB8AC3E}">
        <p14:creationId xmlns:p14="http://schemas.microsoft.com/office/powerpoint/2010/main" val="24283834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22</a:t>
            </a:fld>
            <a:endParaRPr lang="en-US" dirty="0"/>
          </a:p>
        </p:txBody>
      </p:sp>
    </p:spTree>
    <p:extLst>
      <p:ext uri="{BB962C8B-B14F-4D97-AF65-F5344CB8AC3E}">
        <p14:creationId xmlns:p14="http://schemas.microsoft.com/office/powerpoint/2010/main" val="81364590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23</a:t>
            </a:fld>
            <a:endParaRPr lang="en-US" dirty="0"/>
          </a:p>
        </p:txBody>
      </p:sp>
    </p:spTree>
    <p:extLst>
      <p:ext uri="{BB962C8B-B14F-4D97-AF65-F5344CB8AC3E}">
        <p14:creationId xmlns:p14="http://schemas.microsoft.com/office/powerpoint/2010/main" val="343333113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24</a:t>
            </a:fld>
            <a:endParaRPr lang="en-US" dirty="0"/>
          </a:p>
        </p:txBody>
      </p:sp>
    </p:spTree>
    <p:extLst>
      <p:ext uri="{BB962C8B-B14F-4D97-AF65-F5344CB8AC3E}">
        <p14:creationId xmlns:p14="http://schemas.microsoft.com/office/powerpoint/2010/main" val="172781835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25</a:t>
            </a:fld>
            <a:endParaRPr lang="en-US" dirty="0"/>
          </a:p>
        </p:txBody>
      </p:sp>
    </p:spTree>
    <p:extLst>
      <p:ext uri="{BB962C8B-B14F-4D97-AF65-F5344CB8AC3E}">
        <p14:creationId xmlns:p14="http://schemas.microsoft.com/office/powerpoint/2010/main" val="340530018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26</a:t>
            </a:fld>
            <a:endParaRPr lang="en-US" dirty="0"/>
          </a:p>
        </p:txBody>
      </p:sp>
    </p:spTree>
    <p:extLst>
      <p:ext uri="{BB962C8B-B14F-4D97-AF65-F5344CB8AC3E}">
        <p14:creationId xmlns:p14="http://schemas.microsoft.com/office/powerpoint/2010/main" val="303539297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defTabSz="931774">
              <a:defRPr/>
            </a:pPr>
            <a:fld id="{F1EF7CAE-FCB6-41C1-AF80-2469D955A045}" type="slidenum">
              <a:rPr lang="en-US">
                <a:solidFill>
                  <a:prstClr val="black"/>
                </a:solidFill>
                <a:latin typeface="Calibri" panose="020F0502020204030204"/>
              </a:rPr>
              <a:pPr defTabSz="931774">
                <a:defRPr/>
              </a:pPr>
              <a:t>27</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7164215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defTabSz="931774">
              <a:defRPr/>
            </a:pPr>
            <a:fld id="{F1EF7CAE-FCB6-41C1-AF80-2469D955A045}" type="slidenum">
              <a:rPr lang="en-US">
                <a:solidFill>
                  <a:prstClr val="black"/>
                </a:solidFill>
                <a:latin typeface="Calibri" panose="020F0502020204030204"/>
              </a:rPr>
              <a:pPr defTabSz="931774">
                <a:defRPr/>
              </a:pPr>
              <a:t>28</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406168901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defTabSz="931774">
              <a:defRPr/>
            </a:pPr>
            <a:fld id="{F1EF7CAE-FCB6-41C1-AF80-2469D955A045}" type="slidenum">
              <a:rPr lang="en-US">
                <a:solidFill>
                  <a:prstClr val="black"/>
                </a:solidFill>
                <a:latin typeface="Calibri" panose="020F0502020204030204"/>
              </a:rPr>
              <a:pPr defTabSz="931774">
                <a:defRPr/>
              </a:pPr>
              <a:t>29</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14538202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31B5F83-8112-46FB-97A2-D0AF9A589CA9}" type="slidenum">
              <a:rPr lang="en-US" smtClean="0"/>
              <a:t>3</a:t>
            </a:fld>
            <a:endParaRPr lang="en-US" dirty="0"/>
          </a:p>
        </p:txBody>
      </p:sp>
    </p:spTree>
    <p:extLst>
      <p:ext uri="{BB962C8B-B14F-4D97-AF65-F5344CB8AC3E}">
        <p14:creationId xmlns:p14="http://schemas.microsoft.com/office/powerpoint/2010/main" val="250064381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defTabSz="931774">
              <a:defRPr/>
            </a:pPr>
            <a:fld id="{F1EF7CAE-FCB6-41C1-AF80-2469D955A045}" type="slidenum">
              <a:rPr lang="en-US">
                <a:solidFill>
                  <a:prstClr val="black"/>
                </a:solidFill>
                <a:latin typeface="Calibri" panose="020F0502020204030204"/>
              </a:rPr>
              <a:pPr defTabSz="931774">
                <a:defRPr/>
              </a:pPr>
              <a:t>30</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385223447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defTabSz="931774">
              <a:defRPr/>
            </a:pPr>
            <a:fld id="{F1EF7CAE-FCB6-41C1-AF80-2469D955A045}" type="slidenum">
              <a:rPr lang="en-US">
                <a:solidFill>
                  <a:prstClr val="black"/>
                </a:solidFill>
                <a:latin typeface="Calibri" panose="020F0502020204030204"/>
              </a:rPr>
              <a:pPr defTabSz="931774">
                <a:defRPr/>
              </a:pPr>
              <a:t>31</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235427158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defTabSz="931774">
              <a:defRPr/>
            </a:pPr>
            <a:fld id="{F1EF7CAE-FCB6-41C1-AF80-2469D955A045}" type="slidenum">
              <a:rPr lang="en-US">
                <a:solidFill>
                  <a:prstClr val="black"/>
                </a:solidFill>
                <a:latin typeface="Calibri" panose="020F0502020204030204"/>
              </a:rPr>
              <a:pPr defTabSz="931774">
                <a:defRPr/>
              </a:pPr>
              <a:t>32</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275704883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defTabSz="931774" fontAlgn="base">
              <a:spcBef>
                <a:spcPct val="0"/>
              </a:spcBef>
              <a:spcAft>
                <a:spcPct val="0"/>
              </a:spcAft>
              <a:defRPr/>
            </a:pPr>
            <a:fld id="{9F882943-4E5B-5347-9239-EAE21559976D}" type="slidenum">
              <a:rPr lang="en-US" altLang="en-US">
                <a:solidFill>
                  <a:prstClr val="black"/>
                </a:solidFill>
                <a:latin typeface="Calibri" panose="020F0502020204030204" pitchFamily="34" charset="0"/>
              </a:rPr>
              <a:pPr defTabSz="931774" fontAlgn="base">
                <a:spcBef>
                  <a:spcPct val="0"/>
                </a:spcBef>
                <a:spcAft>
                  <a:spcPct val="0"/>
                </a:spcAft>
                <a:defRPr/>
              </a:pPr>
              <a:t>33</a:t>
            </a:fld>
            <a:endParaRPr lang="en-US" altLang="en-US" dirty="0">
              <a:solidFill>
                <a:prstClr val="black"/>
              </a:solidFill>
              <a:latin typeface="Calibri" panose="020F0502020204030204" pitchFamily="34" charset="0"/>
            </a:endParaRPr>
          </a:p>
        </p:txBody>
      </p:sp>
    </p:spTree>
    <p:extLst>
      <p:ext uri="{BB962C8B-B14F-4D97-AF65-F5344CB8AC3E}">
        <p14:creationId xmlns:p14="http://schemas.microsoft.com/office/powerpoint/2010/main" val="276130653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34</a:t>
            </a:fld>
            <a:endParaRPr lang="en-US" dirty="0"/>
          </a:p>
        </p:txBody>
      </p:sp>
    </p:spTree>
    <p:extLst>
      <p:ext uri="{BB962C8B-B14F-4D97-AF65-F5344CB8AC3E}">
        <p14:creationId xmlns:p14="http://schemas.microsoft.com/office/powerpoint/2010/main" val="178591355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35</a:t>
            </a:fld>
            <a:endParaRPr lang="en-US" dirty="0"/>
          </a:p>
        </p:txBody>
      </p:sp>
    </p:spTree>
    <p:extLst>
      <p:ext uri="{BB962C8B-B14F-4D97-AF65-F5344CB8AC3E}">
        <p14:creationId xmlns:p14="http://schemas.microsoft.com/office/powerpoint/2010/main" val="163581430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36</a:t>
            </a:fld>
            <a:endParaRPr lang="en-US" dirty="0"/>
          </a:p>
        </p:txBody>
      </p:sp>
    </p:spTree>
    <p:extLst>
      <p:ext uri="{BB962C8B-B14F-4D97-AF65-F5344CB8AC3E}">
        <p14:creationId xmlns:p14="http://schemas.microsoft.com/office/powerpoint/2010/main" val="358971657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37</a:t>
            </a:fld>
            <a:endParaRPr lang="en-US" dirty="0"/>
          </a:p>
        </p:txBody>
      </p:sp>
    </p:spTree>
    <p:extLst>
      <p:ext uri="{BB962C8B-B14F-4D97-AF65-F5344CB8AC3E}">
        <p14:creationId xmlns:p14="http://schemas.microsoft.com/office/powerpoint/2010/main" val="348997361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38</a:t>
            </a:fld>
            <a:endParaRPr lang="en-US" dirty="0"/>
          </a:p>
        </p:txBody>
      </p:sp>
    </p:spTree>
    <p:extLst>
      <p:ext uri="{BB962C8B-B14F-4D97-AF65-F5344CB8AC3E}">
        <p14:creationId xmlns:p14="http://schemas.microsoft.com/office/powerpoint/2010/main" val="52413092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39</a:t>
            </a:fld>
            <a:endParaRPr lang="en-US" dirty="0"/>
          </a:p>
        </p:txBody>
      </p:sp>
    </p:spTree>
    <p:extLst>
      <p:ext uri="{BB962C8B-B14F-4D97-AF65-F5344CB8AC3E}">
        <p14:creationId xmlns:p14="http://schemas.microsoft.com/office/powerpoint/2010/main" val="2385590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4</a:t>
            </a:fld>
            <a:endParaRPr lang="en-US" dirty="0"/>
          </a:p>
        </p:txBody>
      </p:sp>
    </p:spTree>
    <p:extLst>
      <p:ext uri="{BB962C8B-B14F-4D97-AF65-F5344CB8AC3E}">
        <p14:creationId xmlns:p14="http://schemas.microsoft.com/office/powerpoint/2010/main" val="343151771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defTabSz="931774">
              <a:defRPr/>
            </a:pPr>
            <a:fld id="{F1EF7CAE-FCB6-41C1-AF80-2469D955A045}" type="slidenum">
              <a:rPr lang="en-US">
                <a:solidFill>
                  <a:prstClr val="black"/>
                </a:solidFill>
                <a:latin typeface="Calibri" panose="020F0502020204030204"/>
              </a:rPr>
              <a:pPr defTabSz="931774">
                <a:defRPr/>
              </a:pPr>
              <a:t>40</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32214855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defTabSz="931774">
              <a:defRPr/>
            </a:pPr>
            <a:fld id="{F1EF7CAE-FCB6-41C1-AF80-2469D955A045}" type="slidenum">
              <a:rPr lang="en-US">
                <a:solidFill>
                  <a:prstClr val="black"/>
                </a:solidFill>
                <a:latin typeface="Calibri" panose="020F0502020204030204"/>
              </a:rPr>
              <a:pPr defTabSz="931774">
                <a:defRPr/>
              </a:pPr>
              <a:t>41</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351443805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42</a:t>
            </a:fld>
            <a:endParaRPr lang="en-US" dirty="0"/>
          </a:p>
        </p:txBody>
      </p:sp>
    </p:spTree>
    <p:extLst>
      <p:ext uri="{BB962C8B-B14F-4D97-AF65-F5344CB8AC3E}">
        <p14:creationId xmlns:p14="http://schemas.microsoft.com/office/powerpoint/2010/main" val="118888419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43</a:t>
            </a:fld>
            <a:endParaRPr lang="en-US" dirty="0"/>
          </a:p>
        </p:txBody>
      </p:sp>
    </p:spTree>
    <p:extLst>
      <p:ext uri="{BB962C8B-B14F-4D97-AF65-F5344CB8AC3E}">
        <p14:creationId xmlns:p14="http://schemas.microsoft.com/office/powerpoint/2010/main" val="352896823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31B5F83-8112-46FB-97A2-D0AF9A589CA9}" type="slidenum">
              <a:rPr lang="en-US" smtClean="0"/>
              <a:t>44</a:t>
            </a:fld>
            <a:endParaRPr lang="en-US" dirty="0"/>
          </a:p>
        </p:txBody>
      </p:sp>
    </p:spTree>
    <p:extLst>
      <p:ext uri="{BB962C8B-B14F-4D97-AF65-F5344CB8AC3E}">
        <p14:creationId xmlns:p14="http://schemas.microsoft.com/office/powerpoint/2010/main" val="90074840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45</a:t>
            </a:fld>
            <a:endParaRPr lang="en-US" dirty="0"/>
          </a:p>
        </p:txBody>
      </p:sp>
    </p:spTree>
    <p:extLst>
      <p:ext uri="{BB962C8B-B14F-4D97-AF65-F5344CB8AC3E}">
        <p14:creationId xmlns:p14="http://schemas.microsoft.com/office/powerpoint/2010/main" val="187370851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46</a:t>
            </a:fld>
            <a:endParaRPr lang="en-US" dirty="0"/>
          </a:p>
        </p:txBody>
      </p:sp>
    </p:spTree>
    <p:extLst>
      <p:ext uri="{BB962C8B-B14F-4D97-AF65-F5344CB8AC3E}">
        <p14:creationId xmlns:p14="http://schemas.microsoft.com/office/powerpoint/2010/main" val="34312687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47</a:t>
            </a:fld>
            <a:endParaRPr lang="en-US" dirty="0"/>
          </a:p>
        </p:txBody>
      </p:sp>
    </p:spTree>
    <p:extLst>
      <p:ext uri="{BB962C8B-B14F-4D97-AF65-F5344CB8AC3E}">
        <p14:creationId xmlns:p14="http://schemas.microsoft.com/office/powerpoint/2010/main" val="223087937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48</a:t>
            </a:fld>
            <a:endParaRPr lang="en-US" dirty="0"/>
          </a:p>
        </p:txBody>
      </p:sp>
    </p:spTree>
    <p:extLst>
      <p:ext uri="{BB962C8B-B14F-4D97-AF65-F5344CB8AC3E}">
        <p14:creationId xmlns:p14="http://schemas.microsoft.com/office/powerpoint/2010/main" val="16279499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5</a:t>
            </a:fld>
            <a:endParaRPr lang="en-US" dirty="0"/>
          </a:p>
        </p:txBody>
      </p:sp>
    </p:spTree>
    <p:extLst>
      <p:ext uri="{BB962C8B-B14F-4D97-AF65-F5344CB8AC3E}">
        <p14:creationId xmlns:p14="http://schemas.microsoft.com/office/powerpoint/2010/main" val="13013754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6</a:t>
            </a:fld>
            <a:endParaRPr lang="en-US" dirty="0"/>
          </a:p>
        </p:txBody>
      </p:sp>
    </p:spTree>
    <p:extLst>
      <p:ext uri="{BB962C8B-B14F-4D97-AF65-F5344CB8AC3E}">
        <p14:creationId xmlns:p14="http://schemas.microsoft.com/office/powerpoint/2010/main" val="19867696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7</a:t>
            </a:fld>
            <a:endParaRPr lang="en-US" dirty="0"/>
          </a:p>
        </p:txBody>
      </p:sp>
    </p:spTree>
    <p:extLst>
      <p:ext uri="{BB962C8B-B14F-4D97-AF65-F5344CB8AC3E}">
        <p14:creationId xmlns:p14="http://schemas.microsoft.com/office/powerpoint/2010/main" val="41726294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0F4897-6078-4538-85D1-77B3AFD6576E}" type="slidenum">
              <a:rPr lang="en-US" smtClean="0"/>
              <a:t>8</a:t>
            </a:fld>
            <a:endParaRPr lang="en-US" dirty="0"/>
          </a:p>
        </p:txBody>
      </p:sp>
    </p:spTree>
    <p:extLst>
      <p:ext uri="{BB962C8B-B14F-4D97-AF65-F5344CB8AC3E}">
        <p14:creationId xmlns:p14="http://schemas.microsoft.com/office/powerpoint/2010/main" val="21202900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EF7CAE-FCB6-41C1-AF80-2469D955A045}" type="slidenum">
              <a:rPr lang="en-US" smtClean="0"/>
              <a:t>9</a:t>
            </a:fld>
            <a:endParaRPr lang="en-US" dirty="0"/>
          </a:p>
        </p:txBody>
      </p:sp>
    </p:spTree>
    <p:extLst>
      <p:ext uri="{BB962C8B-B14F-4D97-AF65-F5344CB8AC3E}">
        <p14:creationId xmlns:p14="http://schemas.microsoft.com/office/powerpoint/2010/main" val="323397325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Layout" Target="../diagrams/layout1.xml"/><Relationship Id="rId7" Type="http://schemas.openxmlformats.org/officeDocument/2006/relationships/image" Target="../media/image4.png"/><Relationship Id="rId12" Type="http://schemas.openxmlformats.org/officeDocument/2006/relationships/image" Target="../media/image3.png"/><Relationship Id="rId2" Type="http://schemas.openxmlformats.org/officeDocument/2006/relationships/diagramData" Target="../diagrams/data1.xml"/><Relationship Id="rId1" Type="http://schemas.openxmlformats.org/officeDocument/2006/relationships/slideMaster" Target="../slideMasters/slideMaster1.xml"/><Relationship Id="rId6" Type="http://schemas.microsoft.com/office/2007/relationships/diagramDrawing" Target="../diagrams/drawing1.xml"/><Relationship Id="rId11" Type="http://schemas.openxmlformats.org/officeDocument/2006/relationships/image" Target="../media/image8.png"/><Relationship Id="rId5" Type="http://schemas.openxmlformats.org/officeDocument/2006/relationships/diagramColors" Target="../diagrams/colors1.xml"/><Relationship Id="rId10" Type="http://schemas.openxmlformats.org/officeDocument/2006/relationships/image" Target="../media/image7.png"/><Relationship Id="rId4" Type="http://schemas.openxmlformats.org/officeDocument/2006/relationships/diagramQuickStyle" Target="../diagrams/quickStyle1.xml"/><Relationship Id="rId9"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101D49"/>
        </a:solidFill>
        <a:effectLst/>
      </p:bgPr>
    </p:bg>
    <p:spTree>
      <p:nvGrpSpPr>
        <p:cNvPr id="1" name=""/>
        <p:cNvGrpSpPr/>
        <p:nvPr/>
      </p:nvGrpSpPr>
      <p:grpSpPr>
        <a:xfrm>
          <a:off x="0" y="0"/>
          <a:ext cx="0" cy="0"/>
          <a:chOff x="0" y="0"/>
          <a:chExt cx="0" cy="0"/>
        </a:xfrm>
      </p:grpSpPr>
      <p:sp>
        <p:nvSpPr>
          <p:cNvPr id="8" name="Rectangle 7"/>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 name="Title 1"/>
          <p:cNvSpPr>
            <a:spLocks noGrp="1"/>
          </p:cNvSpPr>
          <p:nvPr>
            <p:ph type="ctrTitle"/>
          </p:nvPr>
        </p:nvSpPr>
        <p:spPr>
          <a:xfrm>
            <a:off x="1915128" y="1788454"/>
            <a:ext cx="8361229" cy="2098226"/>
          </a:xfrm>
          <a:prstGeom prst="rect">
            <a:avLst/>
          </a:prstGeom>
        </p:spPr>
        <p:txBody>
          <a:bodyPr anchor="b">
            <a:noAutofit/>
          </a:bodyPr>
          <a:lstStyle>
            <a:lvl1pPr algn="ctr">
              <a:defRPr sz="7200" cap="all" baseline="0">
                <a:solidFill>
                  <a:srgbClr val="101D49"/>
                </a:solidFill>
              </a:defRPr>
            </a:lvl1pPr>
          </a:lstStyle>
          <a:p>
            <a:r>
              <a:rPr lang="en-US" dirty="0"/>
              <a:t>Click to edit Master title style</a:t>
            </a:r>
          </a:p>
        </p:txBody>
      </p:sp>
      <p:sp>
        <p:nvSpPr>
          <p:cNvPr id="3" name="Subtitle 2"/>
          <p:cNvSpPr>
            <a:spLocks noGrp="1"/>
          </p:cNvSpPr>
          <p:nvPr>
            <p:ph type="subTitle" idx="1"/>
          </p:nvPr>
        </p:nvSpPr>
        <p:spPr>
          <a:xfrm>
            <a:off x="2679909" y="3956283"/>
            <a:ext cx="6831673" cy="1086237"/>
          </a:xfrm>
        </p:spPr>
        <p:txBody>
          <a:bodyPr>
            <a:normAutofit/>
          </a:bodyPr>
          <a:lstStyle>
            <a:lvl1pPr marL="0" indent="0" algn="ctr">
              <a:lnSpc>
                <a:spcPct val="112000"/>
              </a:lnSpc>
              <a:spcBef>
                <a:spcPts val="0"/>
              </a:spcBef>
              <a:spcAft>
                <a:spcPts val="0"/>
              </a:spcAft>
              <a:buNone/>
              <a:defRPr sz="2300" b="1">
                <a:solidFill>
                  <a:srgbClr val="FFB718"/>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9" y="6453386"/>
            <a:ext cx="1607944" cy="404614"/>
          </a:xfrm>
        </p:spPr>
        <p:txBody>
          <a:bodyPr/>
          <a:lstStyle>
            <a:lvl1pPr>
              <a:defRPr baseline="0">
                <a:solidFill>
                  <a:schemeClr val="bg1"/>
                </a:solidFill>
              </a:defRPr>
            </a:lvl1pPr>
          </a:lstStyle>
          <a:p>
            <a:fld id="{2186DEB2-63E2-4F7B-B26C-D46488B2C43D}" type="datetime1">
              <a:rPr lang="en-US" smtClean="0"/>
              <a:t>5/19/2023</a:t>
            </a:fld>
            <a:endParaRPr lang="en-US" dirty="0"/>
          </a:p>
        </p:txBody>
      </p:sp>
      <p:sp>
        <p:nvSpPr>
          <p:cNvPr id="5" name="Footer Placeholder 4"/>
          <p:cNvSpPr>
            <a:spLocks noGrp="1"/>
          </p:cNvSpPr>
          <p:nvPr>
            <p:ph type="ftr" sz="quarter" idx="11"/>
          </p:nvPr>
        </p:nvSpPr>
        <p:spPr>
          <a:xfrm>
            <a:off x="2584057" y="6453386"/>
            <a:ext cx="7023377" cy="404614"/>
          </a:xfrm>
        </p:spPr>
        <p:txBody>
          <a:bodyPr/>
          <a:lstStyle>
            <a:lvl1pPr algn="ctr">
              <a:defRPr baseline="0">
                <a:solidFill>
                  <a:schemeClr val="bg1"/>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a:prstGeom prst="rect">
            <a:avLst/>
          </a:prstGeom>
        </p:spPr>
        <p:txBody>
          <a:bodyPr/>
          <a:lstStyle>
            <a:lvl1pPr>
              <a:defRPr baseline="0">
                <a:solidFill>
                  <a:schemeClr val="bg1"/>
                </a:solidFill>
              </a:defRPr>
            </a:lvl1pPr>
          </a:lstStyle>
          <a:p>
            <a:fld id="{33943F3E-CE48-48F4-A664-D93E49928CBC}" type="slidenum">
              <a:rPr lang="en-US" smtClean="0"/>
              <a:pPr/>
              <a:t>‹#›</a:t>
            </a:fld>
            <a:endParaRPr lang="en-US" dirty="0"/>
          </a:p>
        </p:txBody>
      </p:sp>
      <p:grpSp>
        <p:nvGrpSpPr>
          <p:cNvPr id="7" name="Group 6"/>
          <p:cNvGrpSpPr/>
          <p:nvPr/>
        </p:nvGrpSpPr>
        <p:grpSpPr>
          <a:xfrm>
            <a:off x="752860" y="744473"/>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rgbClr val="FFB718"/>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gr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610148" y="3655952"/>
            <a:ext cx="2358640" cy="2357518"/>
          </a:xfrm>
          <a:prstGeom prst="rect">
            <a:avLst/>
          </a:prstGeom>
        </p:spPr>
      </p:pic>
    </p:spTree>
    <p:extLst>
      <p:ext uri="{BB962C8B-B14F-4D97-AF65-F5344CB8AC3E}">
        <p14:creationId xmlns:p14="http://schemas.microsoft.com/office/powerpoint/2010/main" val="3661220253"/>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bg1"/>
        </a:solidFill>
        <a:effectLst/>
      </p:bgPr>
    </p:bg>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rgbClr val="101D49"/>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239584"/>
            <a:ext cx="3855720" cy="2604100"/>
          </a:xfrm>
          <a:prstGeom prst="rect">
            <a:avLst/>
          </a:prstGeom>
        </p:spPr>
        <p:txBody>
          <a:bodyPr anchor="t">
            <a:normAutofit/>
          </a:bodyPr>
          <a:lstStyle>
            <a:lvl1pPr>
              <a:lnSpc>
                <a:spcPct val="84000"/>
              </a:lnSpc>
              <a:defRPr sz="4800" baseline="0">
                <a:solidFill>
                  <a:schemeClr val="bg1"/>
                </a:solidFill>
              </a:defRPr>
            </a:lvl1pPr>
          </a:lstStyle>
          <a:p>
            <a:r>
              <a:rPr lang="en-US" dirty="0"/>
              <a:t>Click to edit Master title style</a:t>
            </a:r>
          </a:p>
        </p:txBody>
      </p:sp>
      <p:sp>
        <p:nvSpPr>
          <p:cNvPr id="3" name="Picture Placeholder 2"/>
          <p:cNvSpPr>
            <a:spLocks noGrp="1" noChangeAspect="1"/>
          </p:cNvSpPr>
          <p:nvPr>
            <p:ph type="pic" idx="1"/>
          </p:nvPr>
        </p:nvSpPr>
        <p:spPr>
          <a:xfrm>
            <a:off x="6027422" y="239584"/>
            <a:ext cx="5275415" cy="5432348"/>
          </a:xfrm>
        </p:spPr>
        <p:txBody>
          <a:bodyPr anchor="t">
            <a:normAutofit/>
          </a:bodyPr>
          <a:lstStyle>
            <a:lvl1pPr marL="0" indent="0">
              <a:buNone/>
              <a:defRPr sz="2000"/>
            </a:lvl1pPr>
            <a:lvl2pPr marL="457189" indent="0">
              <a:buNone/>
              <a:defRPr sz="2000"/>
            </a:lvl2pPr>
            <a:lvl3pPr marL="914377" indent="0">
              <a:buNone/>
              <a:defRPr sz="20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dirty="0"/>
              <a:t>Click icon to add picture</a:t>
            </a:r>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solidFill>
                  <a:schemeClr val="bg1"/>
                </a:solidFill>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dirty="0"/>
              <a:t>Click to edit Master text styles</a:t>
            </a:r>
          </a:p>
        </p:txBody>
      </p:sp>
      <p:sp>
        <p:nvSpPr>
          <p:cNvPr id="5" name="Date Placeholder 4"/>
          <p:cNvSpPr>
            <a:spLocks noGrp="1"/>
          </p:cNvSpPr>
          <p:nvPr>
            <p:ph type="dt" sz="half" idx="10"/>
          </p:nvPr>
        </p:nvSpPr>
        <p:spPr>
          <a:xfrm>
            <a:off x="723902" y="6453386"/>
            <a:ext cx="1204572" cy="404614"/>
          </a:xfrm>
        </p:spPr>
        <p:txBody>
          <a:bodyPr/>
          <a:lstStyle>
            <a:lvl1pPr>
              <a:defRPr>
                <a:solidFill>
                  <a:schemeClr val="bg1"/>
                </a:solidFill>
              </a:defRPr>
            </a:lvl1pPr>
          </a:lstStyle>
          <a:p>
            <a:fld id="{870DC9D6-A57C-4309-9E7C-DE8A6DA720BB}" type="datetime1">
              <a:rPr lang="en-US" smtClean="0"/>
              <a:t>5/19/2023</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rgbClr val="101D49"/>
                </a:solidFill>
              </a:defRPr>
            </a:lvl1pPr>
          </a:lstStyle>
          <a:p>
            <a:fld id="{33943F3E-CE48-48F4-A664-D93E49928CBC}" type="slidenum">
              <a:rPr lang="en-US" smtClean="0"/>
              <a:pPr/>
              <a:t>‹#›</a:t>
            </a:fld>
            <a:endParaRPr lang="en-US" dirty="0"/>
          </a:p>
        </p:txBody>
      </p:sp>
      <p:sp>
        <p:nvSpPr>
          <p:cNvPr id="11" name="Freeform 6"/>
          <p:cNvSpPr/>
          <p:nvPr userDrawn="1"/>
        </p:nvSpPr>
        <p:spPr bwMode="auto">
          <a:xfrm flipH="1" flipV="1">
            <a:off x="6030402" y="23958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2" name="Freeform 6"/>
          <p:cNvSpPr/>
          <p:nvPr userDrawn="1"/>
        </p:nvSpPr>
        <p:spPr bwMode="auto">
          <a:xfrm rot="10800000" flipH="1" flipV="1">
            <a:off x="10659421" y="480600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50784" y="5570332"/>
            <a:ext cx="1562816" cy="1562072"/>
          </a:xfrm>
          <a:prstGeom prst="rect">
            <a:avLst/>
          </a:prstGeom>
        </p:spPr>
      </p:pic>
    </p:spTree>
    <p:extLst>
      <p:ext uri="{BB962C8B-B14F-4D97-AF65-F5344CB8AC3E}">
        <p14:creationId xmlns:p14="http://schemas.microsoft.com/office/powerpoint/2010/main" val="22739366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Picture with Caption">
    <p:bg>
      <p:bgPr>
        <a:solidFill>
          <a:schemeClr val="bg1"/>
        </a:solidFill>
        <a:effectLst/>
      </p:bgPr>
    </p:bg>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rgbClr val="101D49"/>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239584"/>
            <a:ext cx="3855720" cy="2604100"/>
          </a:xfrm>
          <a:prstGeom prst="rect">
            <a:avLst/>
          </a:prstGeom>
        </p:spPr>
        <p:txBody>
          <a:bodyPr anchor="t">
            <a:normAutofit/>
          </a:bodyPr>
          <a:lstStyle>
            <a:lvl1pPr>
              <a:lnSpc>
                <a:spcPct val="84000"/>
              </a:lnSpc>
              <a:defRPr sz="4800" baseline="0">
                <a:solidFill>
                  <a:schemeClr val="bg1"/>
                </a:solidFill>
              </a:defRPr>
            </a:lvl1pPr>
          </a:lstStyle>
          <a:p>
            <a:r>
              <a:rPr lang="en-US" dirty="0"/>
              <a:t>Click to edit Master title style</a:t>
            </a:r>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solidFill>
                  <a:schemeClr val="bg1"/>
                </a:solidFill>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dirty="0"/>
              <a:t>Click to edit Master text styles</a:t>
            </a:r>
          </a:p>
        </p:txBody>
      </p:sp>
      <p:sp>
        <p:nvSpPr>
          <p:cNvPr id="5" name="Date Placeholder 4"/>
          <p:cNvSpPr>
            <a:spLocks noGrp="1"/>
          </p:cNvSpPr>
          <p:nvPr>
            <p:ph type="dt" sz="half" idx="10"/>
          </p:nvPr>
        </p:nvSpPr>
        <p:spPr>
          <a:xfrm>
            <a:off x="723902" y="6453386"/>
            <a:ext cx="1204572" cy="404614"/>
          </a:xfrm>
        </p:spPr>
        <p:txBody>
          <a:bodyPr/>
          <a:lstStyle>
            <a:lvl1pPr>
              <a:defRPr>
                <a:solidFill>
                  <a:schemeClr val="bg1"/>
                </a:solidFill>
              </a:defRPr>
            </a:lvl1pPr>
          </a:lstStyle>
          <a:p>
            <a:fld id="{50F237A7-388B-4DAA-AA83-E23A444322AE}" type="datetime1">
              <a:rPr lang="en-US" smtClean="0"/>
              <a:t>5/19/2023</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b="0">
                <a:solidFill>
                  <a:srgbClr val="101D49"/>
                </a:solidFill>
              </a:defRPr>
            </a:lvl1pPr>
          </a:lstStyle>
          <a:p>
            <a:fld id="{33943F3E-CE48-48F4-A664-D93E49928CBC}" type="slidenum">
              <a:rPr lang="en-US" smtClean="0"/>
              <a:pPr/>
              <a:t>‹#›</a:t>
            </a:fld>
            <a:endParaRPr lang="en-US" dirty="0"/>
          </a:p>
        </p:txBody>
      </p:sp>
      <p:sp>
        <p:nvSpPr>
          <p:cNvPr id="11" name="Freeform 6"/>
          <p:cNvSpPr/>
          <p:nvPr userDrawn="1"/>
        </p:nvSpPr>
        <p:spPr bwMode="auto">
          <a:xfrm flipH="1" flipV="1">
            <a:off x="6030402" y="23958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2" name="Freeform 6"/>
          <p:cNvSpPr/>
          <p:nvPr userDrawn="1"/>
        </p:nvSpPr>
        <p:spPr bwMode="auto">
          <a:xfrm rot="10800000" flipH="1" flipV="1">
            <a:off x="10659421" y="480600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3" name="Content Placeholder 2"/>
          <p:cNvSpPr>
            <a:spLocks noGrp="1"/>
          </p:cNvSpPr>
          <p:nvPr>
            <p:ph idx="1"/>
          </p:nvPr>
        </p:nvSpPr>
        <p:spPr>
          <a:xfrm>
            <a:off x="6027420" y="256062"/>
            <a:ext cx="5212080" cy="5415873"/>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4" name="Pictur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50784" y="5570332"/>
            <a:ext cx="1562816" cy="1562072"/>
          </a:xfrm>
          <a:prstGeom prst="rect">
            <a:avLst/>
          </a:prstGeom>
        </p:spPr>
      </p:pic>
    </p:spTree>
    <p:extLst>
      <p:ext uri="{BB962C8B-B14F-4D97-AF65-F5344CB8AC3E}">
        <p14:creationId xmlns:p14="http://schemas.microsoft.com/office/powerpoint/2010/main" val="19865784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bg>
      <p:bgPr>
        <a:solidFill>
          <a:srgbClr val="101D49"/>
        </a:solidFill>
        <a:effectLst/>
      </p:bgPr>
    </p:bg>
    <p:spTree>
      <p:nvGrpSpPr>
        <p:cNvPr id="1" name=""/>
        <p:cNvGrpSpPr/>
        <p:nvPr/>
      </p:nvGrpSpPr>
      <p:grpSpPr>
        <a:xfrm>
          <a:off x="0" y="0"/>
          <a:ext cx="0" cy="0"/>
          <a:chOff x="0" y="0"/>
          <a:chExt cx="0" cy="0"/>
        </a:xfrm>
      </p:grpSpPr>
      <p:sp>
        <p:nvSpPr>
          <p:cNvPr id="15" name="Rectangle 14"/>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sp>
        <p:nvSpPr>
          <p:cNvPr id="3" name="Content Placeholder 2"/>
          <p:cNvSpPr>
            <a:spLocks noGrp="1"/>
          </p:cNvSpPr>
          <p:nvPr>
            <p:ph idx="1"/>
          </p:nvPr>
        </p:nvSpPr>
        <p:spPr>
          <a:xfrm>
            <a:off x="1371600" y="2286004"/>
            <a:ext cx="9601200" cy="290019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solidFill>
                  <a:schemeClr val="bg1"/>
                </a:solidFill>
              </a:defRPr>
            </a:lvl1pPr>
          </a:lstStyle>
          <a:p>
            <a:fld id="{6B221E83-6090-4331-A478-6F9D35A1A5CF}" type="datetime1">
              <a:rPr lang="en-US" smtClean="0"/>
              <a:t>5/19/2023</a:t>
            </a:fld>
            <a:endParaRPr lang="en-US"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dirty="0"/>
          </a:p>
        </p:txBody>
      </p:sp>
      <p:sp>
        <p:nvSpPr>
          <p:cNvPr id="11" name="Freeform 6"/>
          <p:cNvSpPr/>
          <p:nvPr/>
        </p:nvSpPr>
        <p:spPr bwMode="auto">
          <a:xfrm flipH="1" flipV="1">
            <a:off x="1113173" y="591262"/>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9" name="Freeform 6"/>
          <p:cNvSpPr/>
          <p:nvPr userDrawn="1"/>
        </p:nvSpPr>
        <p:spPr bwMode="auto">
          <a:xfrm rot="10800000" flipH="1" flipV="1">
            <a:off x="10587818" y="1034724"/>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4"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pic>
        <p:nvPicPr>
          <p:cNvPr id="16" name="Picture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77555" y="5226795"/>
            <a:ext cx="1562816" cy="1562072"/>
          </a:xfrm>
          <a:prstGeom prst="rect">
            <a:avLst/>
          </a:prstGeom>
        </p:spPr>
      </p:pic>
    </p:spTree>
    <p:extLst>
      <p:ext uri="{BB962C8B-B14F-4D97-AF65-F5344CB8AC3E}">
        <p14:creationId xmlns:p14="http://schemas.microsoft.com/office/powerpoint/2010/main" val="41014474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mparison">
    <p:bg>
      <p:bgPr>
        <a:solidFill>
          <a:srgbClr val="101D49"/>
        </a:solidFill>
        <a:effectLst/>
      </p:bgPr>
    </p:bg>
    <p:spTree>
      <p:nvGrpSpPr>
        <p:cNvPr id="1" name=""/>
        <p:cNvGrpSpPr/>
        <p:nvPr/>
      </p:nvGrpSpPr>
      <p:grpSpPr>
        <a:xfrm>
          <a:off x="0" y="0"/>
          <a:ext cx="0" cy="0"/>
          <a:chOff x="0" y="0"/>
          <a:chExt cx="0" cy="0"/>
        </a:xfrm>
      </p:grpSpPr>
      <p:sp>
        <p:nvSpPr>
          <p:cNvPr id="12" name="Rectangle 11"/>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3" name="Freeform 6"/>
          <p:cNvSpPr/>
          <p:nvPr userDrawn="1"/>
        </p:nvSpPr>
        <p:spPr bwMode="auto">
          <a:xfrm flipH="1" flipV="1">
            <a:off x="1113173" y="591262"/>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4" name="Freeform 6"/>
          <p:cNvSpPr/>
          <p:nvPr userDrawn="1"/>
        </p:nvSpPr>
        <p:spPr bwMode="auto">
          <a:xfrm rot="10800000" flipH="1" flipV="1">
            <a:off x="10587818" y="1034724"/>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3305211"/>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5"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25015" y="3305211"/>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lvl1pPr>
              <a:defRPr>
                <a:solidFill>
                  <a:schemeClr val="bg1"/>
                </a:solidFill>
              </a:defRPr>
            </a:lvl1pPr>
          </a:lstStyle>
          <a:p>
            <a:fld id="{82B57DEA-2736-42E7-826D-42936569A674}" type="datetime1">
              <a:rPr lang="en-US" smtClean="0"/>
              <a:t>5/19/2023</a:t>
            </a:fld>
            <a:endParaRPr lang="en-US" dirty="0"/>
          </a:p>
        </p:txBody>
      </p:sp>
      <p:sp>
        <p:nvSpPr>
          <p:cNvPr id="8" name="Footer Placeholder 7"/>
          <p:cNvSpPr>
            <a:spLocks noGrp="1"/>
          </p:cNvSpPr>
          <p:nvPr>
            <p:ph type="ftr" sz="quarter" idx="11"/>
          </p:nvPr>
        </p:nvSpPr>
        <p:spPr/>
        <p:txBody>
          <a:bodyPr/>
          <a:lstStyle>
            <a:lvl1pPr>
              <a:defRPr>
                <a:solidFill>
                  <a:schemeClr val="bg1"/>
                </a:solidFill>
              </a:defRPr>
            </a:lvl1pPr>
          </a:lstStyle>
          <a:p>
            <a:endParaRPr lang="en-US" dirty="0"/>
          </a:p>
        </p:txBody>
      </p:sp>
      <p:sp>
        <p:nvSpPr>
          <p:cNvPr id="11"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6"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77555" y="5226795"/>
            <a:ext cx="1562816" cy="1562072"/>
          </a:xfrm>
          <a:prstGeom prst="rect">
            <a:avLst/>
          </a:prstGeom>
        </p:spPr>
      </p:pic>
    </p:spTree>
    <p:extLst>
      <p:ext uri="{BB962C8B-B14F-4D97-AF65-F5344CB8AC3E}">
        <p14:creationId xmlns:p14="http://schemas.microsoft.com/office/powerpoint/2010/main" val="28381803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Only">
    <p:bg>
      <p:bgPr>
        <a:solidFill>
          <a:srgbClr val="101D49"/>
        </a:solidFill>
        <a:effectLst/>
      </p:bgPr>
    </p:bg>
    <p:spTree>
      <p:nvGrpSpPr>
        <p:cNvPr id="1" name=""/>
        <p:cNvGrpSpPr/>
        <p:nvPr/>
      </p:nvGrpSpPr>
      <p:grpSpPr>
        <a:xfrm>
          <a:off x="0" y="0"/>
          <a:ext cx="0" cy="0"/>
          <a:chOff x="0" y="0"/>
          <a:chExt cx="0" cy="0"/>
        </a:xfrm>
      </p:grpSpPr>
      <p:sp>
        <p:nvSpPr>
          <p:cNvPr id="8" name="Rectangle 7"/>
          <p:cNvSpPr/>
          <p:nvPr userDrawn="1"/>
        </p:nvSpPr>
        <p:spPr>
          <a:xfrm>
            <a:off x="3" y="685804"/>
            <a:ext cx="10972799" cy="1044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 name="Date Placeholder 2"/>
          <p:cNvSpPr>
            <a:spLocks noGrp="1"/>
          </p:cNvSpPr>
          <p:nvPr>
            <p:ph type="dt" sz="half" idx="10"/>
          </p:nvPr>
        </p:nvSpPr>
        <p:spPr/>
        <p:txBody>
          <a:bodyPr/>
          <a:lstStyle>
            <a:lvl1pPr>
              <a:defRPr>
                <a:solidFill>
                  <a:schemeClr val="bg1"/>
                </a:solidFill>
              </a:defRPr>
            </a:lvl1pPr>
          </a:lstStyle>
          <a:p>
            <a:fld id="{FFE7A88C-C386-4413-AF79-3E2BCD2C9016}" type="datetime1">
              <a:rPr lang="en-US" smtClean="0"/>
              <a:t>5/19/2023</a:t>
            </a:fld>
            <a:endParaRPr lang="en-US" dirty="0"/>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4"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206853" y="5620408"/>
            <a:ext cx="1985147" cy="951961"/>
          </a:xfrm>
          <a:prstGeom prst="rect">
            <a:avLst/>
          </a:prstGeom>
        </p:spPr>
      </p:pic>
    </p:spTree>
    <p:extLst>
      <p:ext uri="{BB962C8B-B14F-4D97-AF65-F5344CB8AC3E}">
        <p14:creationId xmlns:p14="http://schemas.microsoft.com/office/powerpoint/2010/main" val="1035231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Title Only">
    <p:bg>
      <p:bgPr>
        <a:solidFill>
          <a:srgbClr val="101D49"/>
        </a:solidFill>
        <a:effectLst/>
      </p:bgPr>
    </p:bg>
    <p:spTree>
      <p:nvGrpSpPr>
        <p:cNvPr id="1" name=""/>
        <p:cNvGrpSpPr/>
        <p:nvPr/>
      </p:nvGrpSpPr>
      <p:grpSpPr>
        <a:xfrm>
          <a:off x="0" y="0"/>
          <a:ext cx="0" cy="0"/>
          <a:chOff x="0" y="0"/>
          <a:chExt cx="0" cy="0"/>
        </a:xfrm>
      </p:grpSpPr>
      <p:sp>
        <p:nvSpPr>
          <p:cNvPr id="8" name="Rectangle 7"/>
          <p:cNvSpPr/>
          <p:nvPr userDrawn="1"/>
        </p:nvSpPr>
        <p:spPr>
          <a:xfrm>
            <a:off x="3" y="685804"/>
            <a:ext cx="10972799" cy="1044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 name="Date Placeholder 2"/>
          <p:cNvSpPr>
            <a:spLocks noGrp="1"/>
          </p:cNvSpPr>
          <p:nvPr>
            <p:ph type="dt" sz="half" idx="10"/>
          </p:nvPr>
        </p:nvSpPr>
        <p:spPr/>
        <p:txBody>
          <a:bodyPr/>
          <a:lstStyle>
            <a:lvl1pPr>
              <a:defRPr>
                <a:solidFill>
                  <a:schemeClr val="bg1"/>
                </a:solidFill>
              </a:defRPr>
            </a:lvl1pPr>
          </a:lstStyle>
          <a:p>
            <a:fld id="{6E339E64-1D20-421B-BAEA-9EF908C2C8DB}" type="datetime1">
              <a:rPr lang="en-US" smtClean="0"/>
              <a:t>5/19/2023</a:t>
            </a:fld>
            <a:endParaRPr lang="en-US" dirty="0"/>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4"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graphicFrame>
        <p:nvGraphicFramePr>
          <p:cNvPr id="2" name="Diagram 1"/>
          <p:cNvGraphicFramePr/>
          <p:nvPr userDrawn="1">
            <p:extLst>
              <p:ext uri="{D42A27DB-BD31-4B8C-83A1-F6EECF244321}">
                <p14:modId xmlns:p14="http://schemas.microsoft.com/office/powerpoint/2010/main" val="3936289070"/>
              </p:ext>
            </p:extLst>
          </p:nvPr>
        </p:nvGraphicFramePr>
        <p:xfrm>
          <a:off x="657658" y="1885069"/>
          <a:ext cx="10392228" cy="42232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p:cNvPicPr>
          <p:nvPr userDrawn="1"/>
        </p:nvPicPr>
        <p:blipFill>
          <a:blip r:embed="rId7" cstate="print">
            <a:biLevel thresh="25000"/>
            <a:extLst>
              <a:ext uri="{28A0092B-C50C-407E-A947-70E740481C1C}">
                <a14:useLocalDpi xmlns:a14="http://schemas.microsoft.com/office/drawing/2010/main" val="0"/>
              </a:ext>
            </a:extLst>
          </a:blip>
          <a:stretch>
            <a:fillRect/>
          </a:stretch>
        </p:blipFill>
        <p:spPr>
          <a:xfrm>
            <a:off x="1326995" y="2124299"/>
            <a:ext cx="1171639" cy="1171639"/>
          </a:xfrm>
          <a:prstGeom prst="rect">
            <a:avLst/>
          </a:prstGeom>
        </p:spPr>
      </p:pic>
      <p:pic>
        <p:nvPicPr>
          <p:cNvPr id="11" name="Picture 1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3176775" y="2031578"/>
            <a:ext cx="1329564" cy="1357072"/>
          </a:xfrm>
          <a:prstGeom prst="rect">
            <a:avLst/>
          </a:prstGeom>
        </p:spPr>
      </p:pic>
      <p:pic>
        <p:nvPicPr>
          <p:cNvPr id="12" name="Picture 11"/>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4773572" y="1673400"/>
            <a:ext cx="2073435" cy="2073435"/>
          </a:xfrm>
          <a:prstGeom prst="rect">
            <a:avLst/>
          </a:prstGeom>
        </p:spPr>
      </p:pic>
      <p:pic>
        <p:nvPicPr>
          <p:cNvPr id="16" name="Picture 15"/>
          <p:cNvPicPr>
            <a:picLocks noChangeAspect="1"/>
          </p:cNvPicPr>
          <p:nvPr userDrawn="1"/>
        </p:nvPicPr>
        <p:blipFill rotWithShape="1">
          <a:blip r:embed="rId10" cstate="print">
            <a:biLevel thresh="25000"/>
            <a:extLst>
              <a:ext uri="{28A0092B-C50C-407E-A947-70E740481C1C}">
                <a14:useLocalDpi xmlns:a14="http://schemas.microsoft.com/office/drawing/2010/main" val="0"/>
              </a:ext>
            </a:extLst>
          </a:blip>
          <a:srcRect l="42370" t="69524" r="38265"/>
          <a:stretch/>
        </p:blipFill>
        <p:spPr>
          <a:xfrm>
            <a:off x="9363605" y="2124299"/>
            <a:ext cx="885371" cy="1393379"/>
          </a:xfrm>
          <a:prstGeom prst="rect">
            <a:avLst/>
          </a:prstGeom>
        </p:spPr>
      </p:pic>
      <p:pic>
        <p:nvPicPr>
          <p:cNvPr id="17" name="Picture 16"/>
          <p:cNvPicPr>
            <a:picLocks noChangeAspect="1"/>
          </p:cNvPicPr>
          <p:nvPr userDrawn="1"/>
        </p:nvPicPr>
        <p:blipFill rotWithShape="1">
          <a:blip r:embed="rId11" cstate="print">
            <a:biLevel thresh="25000"/>
            <a:extLst>
              <a:ext uri="{28A0092B-C50C-407E-A947-70E740481C1C}">
                <a14:useLocalDpi xmlns:a14="http://schemas.microsoft.com/office/drawing/2010/main" val="0"/>
              </a:ext>
            </a:extLst>
          </a:blip>
          <a:srcRect l="2426" t="35124" r="49321" b="29956"/>
          <a:stretch/>
        </p:blipFill>
        <p:spPr>
          <a:xfrm>
            <a:off x="7034884" y="2237877"/>
            <a:ext cx="1595944" cy="1154959"/>
          </a:xfrm>
          <a:prstGeom prst="rect">
            <a:avLst/>
          </a:prstGeom>
        </p:spPr>
      </p:pic>
      <p:sp>
        <p:nvSpPr>
          <p:cNvPr id="21" name="Text Placeholder 20"/>
          <p:cNvSpPr>
            <a:spLocks noGrp="1"/>
          </p:cNvSpPr>
          <p:nvPr>
            <p:ph type="body" sz="quarter" idx="13" hasCustomPrompt="1"/>
          </p:nvPr>
        </p:nvSpPr>
        <p:spPr>
          <a:xfrm>
            <a:off x="1114301" y="3640624"/>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2" name="Text Placeholder 20"/>
          <p:cNvSpPr>
            <a:spLocks noGrp="1"/>
          </p:cNvSpPr>
          <p:nvPr>
            <p:ph type="body" sz="quarter" idx="14" hasCustomPrompt="1"/>
          </p:nvPr>
        </p:nvSpPr>
        <p:spPr>
          <a:xfrm>
            <a:off x="3042537" y="3641018"/>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3" name="Text Placeholder 20"/>
          <p:cNvSpPr>
            <a:spLocks noGrp="1"/>
          </p:cNvSpPr>
          <p:nvPr>
            <p:ph type="body" sz="quarter" idx="15" hasCustomPrompt="1"/>
          </p:nvPr>
        </p:nvSpPr>
        <p:spPr>
          <a:xfrm>
            <a:off x="5039117" y="3640624"/>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4" name="Text Placeholder 20"/>
          <p:cNvSpPr>
            <a:spLocks noGrp="1"/>
          </p:cNvSpPr>
          <p:nvPr>
            <p:ph type="body" sz="quarter" idx="16" hasCustomPrompt="1"/>
          </p:nvPr>
        </p:nvSpPr>
        <p:spPr>
          <a:xfrm>
            <a:off x="7033806" y="3640624"/>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5" name="Text Placeholder 20"/>
          <p:cNvSpPr>
            <a:spLocks noGrp="1"/>
          </p:cNvSpPr>
          <p:nvPr>
            <p:ph type="body" sz="quarter" idx="17" hasCustomPrompt="1"/>
          </p:nvPr>
        </p:nvSpPr>
        <p:spPr>
          <a:xfrm>
            <a:off x="9007778" y="3640624"/>
            <a:ext cx="1597025" cy="2467685"/>
          </a:xfrm>
        </p:spPr>
        <p:txBody>
          <a:bodyPr>
            <a:normAutofit/>
          </a:bodyPr>
          <a:lstStyle>
            <a:lvl1pPr marL="0" indent="0">
              <a:buNone/>
              <a:defRPr sz="2400">
                <a:solidFill>
                  <a:schemeClr val="bg1"/>
                </a:solidFill>
              </a:defRPr>
            </a:lvl1pPr>
          </a:lstStyle>
          <a:p>
            <a:pPr lvl="0"/>
            <a:r>
              <a:rPr lang="en-US" dirty="0"/>
              <a:t>[Text]</a:t>
            </a:r>
          </a:p>
        </p:txBody>
      </p:sp>
      <p:pic>
        <p:nvPicPr>
          <p:cNvPr id="19" name="Picture 18"/>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0206853" y="5620408"/>
            <a:ext cx="1985147" cy="951961"/>
          </a:xfrm>
          <a:prstGeom prst="rect">
            <a:avLst/>
          </a:prstGeom>
        </p:spPr>
      </p:pic>
    </p:spTree>
    <p:extLst>
      <p:ext uri="{BB962C8B-B14F-4D97-AF65-F5344CB8AC3E}">
        <p14:creationId xmlns:p14="http://schemas.microsoft.com/office/powerpoint/2010/main" val="11776462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
        <p:cNvGrpSpPr/>
        <p:nvPr/>
      </p:nvGrpSpPr>
      <p:grpSpPr>
        <a:xfrm>
          <a:off x="0" y="0"/>
          <a:ext cx="0" cy="0"/>
          <a:chOff x="0" y="0"/>
          <a:chExt cx="0" cy="0"/>
        </a:xfrm>
      </p:grpSpPr>
      <p:sp>
        <p:nvSpPr>
          <p:cNvPr id="11" name="Rectangle 10"/>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bg1"/>
                </a:solidFill>
              </a:defRPr>
            </a:lvl1pPr>
          </a:lstStyle>
          <a:p>
            <a:fld id="{99B24EAF-213C-4B41-8F11-E5806F0DDBC9}" type="datetime1">
              <a:rPr lang="en-US" smtClean="0"/>
              <a:t>5/19/2023</a:t>
            </a:fld>
            <a:endParaRPr lang="en-US" dirty="0"/>
          </a:p>
        </p:txBody>
      </p:sp>
      <p:sp>
        <p:nvSpPr>
          <p:cNvPr id="5" name="Footer Placeholder 4"/>
          <p:cNvSpPr>
            <a:spLocks noGrp="1"/>
          </p:cNvSpPr>
          <p:nvPr>
            <p:ph type="ftr" sz="quarter" idx="3"/>
          </p:nvPr>
        </p:nvSpPr>
        <p:spPr>
          <a:xfrm>
            <a:off x="2893566" y="6453386"/>
            <a:ext cx="6280831" cy="404614"/>
          </a:xfrm>
          <a:prstGeom prst="rect">
            <a:avLst/>
          </a:prstGeom>
        </p:spPr>
        <p:txBody>
          <a:bodyPr vert="horz" lIns="91440" tIns="45720" rIns="91440" bIns="45720" rtlCol="0" anchor="ctr"/>
          <a:lstStyle>
            <a:lvl1pPr algn="l">
              <a:defRPr sz="1200" baseline="0">
                <a:solidFill>
                  <a:schemeClr val="bg1"/>
                </a:solidFill>
              </a:defRPr>
            </a:lvl1pPr>
          </a:lstStyle>
          <a:p>
            <a:endParaRPr lang="en-US" dirty="0"/>
          </a:p>
        </p:txBody>
      </p:sp>
      <p:sp>
        <p:nvSpPr>
          <p:cNvPr id="8" name="Slide Number Placeholder 6"/>
          <p:cNvSpPr>
            <a:spLocks noGrp="1"/>
          </p:cNvSpPr>
          <p:nvPr>
            <p:ph type="sldNum" sz="quarter" idx="4"/>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2" name="Title 1"/>
          <p:cNvSpPr txBox="1">
            <a:spLocks/>
          </p:cNvSpPr>
          <p:nvPr userDrawn="1"/>
        </p:nvSpPr>
        <p:spPr>
          <a:xfrm>
            <a:off x="1371600" y="870860"/>
            <a:ext cx="9601200" cy="829157"/>
          </a:xfrm>
          <a:prstGeom prst="rect">
            <a:avLst/>
          </a:prstGeom>
        </p:spPr>
        <p:txBody>
          <a:bodyPr/>
          <a:lstStyle>
            <a:lvl1pPr algn="l" defTabSz="914400" rtl="0" eaLnBrk="1" latinLnBrk="0" hangingPunct="1">
              <a:lnSpc>
                <a:spcPct val="89000"/>
              </a:lnSpc>
              <a:spcBef>
                <a:spcPct val="0"/>
              </a:spcBef>
              <a:buNone/>
              <a:defRPr sz="4400" b="1" kern="1200" baseline="0">
                <a:solidFill>
                  <a:srgbClr val="101D49"/>
                </a:solidFill>
                <a:latin typeface="+mj-lt"/>
                <a:ea typeface="+mj-ea"/>
                <a:cs typeface="+mj-cs"/>
              </a:defRPr>
            </a:lvl1pPr>
          </a:lstStyle>
          <a:p>
            <a:r>
              <a:rPr lang="en-US" sz="4400" dirty="0"/>
              <a:t>Click to edit Master title style</a:t>
            </a:r>
          </a:p>
        </p:txBody>
      </p:sp>
      <p:sp>
        <p:nvSpPr>
          <p:cNvPr id="13" name="Freeform 6"/>
          <p:cNvSpPr/>
          <p:nvPr userDrawn="1"/>
        </p:nvSpPr>
        <p:spPr bwMode="auto">
          <a:xfrm flipH="1" flipV="1">
            <a:off x="1113173" y="591262"/>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4" name="Freeform 6"/>
          <p:cNvSpPr/>
          <p:nvPr userDrawn="1"/>
        </p:nvSpPr>
        <p:spPr bwMode="auto">
          <a:xfrm rot="10800000" flipH="1" flipV="1">
            <a:off x="10587818" y="1034724"/>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pic>
        <p:nvPicPr>
          <p:cNvPr id="15" name="Picture 14"/>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10377555" y="5226795"/>
            <a:ext cx="1562816" cy="1562072"/>
          </a:xfrm>
          <a:prstGeom prst="rect">
            <a:avLst/>
          </a:prstGeom>
        </p:spPr>
      </p:pic>
    </p:spTree>
    <p:extLst>
      <p:ext uri="{BB962C8B-B14F-4D97-AF65-F5344CB8AC3E}">
        <p14:creationId xmlns:p14="http://schemas.microsoft.com/office/powerpoint/2010/main" val="3698954984"/>
      </p:ext>
    </p:extLst>
  </p:cSld>
  <p:clrMap bg1="lt1" tx1="dk1" bg2="lt2" tx2="dk2" accent1="accent1" accent2="accent2" accent3="accent3" accent4="accent4" accent5="accent5" accent6="accent6" hlink="hlink" folHlink="folHlink"/>
  <p:sldLayoutIdLst>
    <p:sldLayoutId id="2147483661" r:id="rId1"/>
    <p:sldLayoutId id="2147483669" r:id="rId2"/>
    <p:sldLayoutId id="2147483670" r:id="rId3"/>
    <p:sldLayoutId id="2147483662" r:id="rId4"/>
    <p:sldLayoutId id="2147483665" r:id="rId5"/>
    <p:sldLayoutId id="2147483666" r:id="rId6"/>
    <p:sldLayoutId id="2147483671" r:id="rId7"/>
  </p:sldLayoutIdLst>
  <p:hf hdr="0" ftr="0" dt="0"/>
  <p:txStyles>
    <p:titleStyle>
      <a:lvl1pPr algn="l" defTabSz="914377" rtl="0" eaLnBrk="1" latinLnBrk="0" hangingPunct="1">
        <a:lnSpc>
          <a:spcPct val="89000"/>
        </a:lnSpc>
        <a:spcBef>
          <a:spcPct val="0"/>
        </a:spcBef>
        <a:buNone/>
        <a:defRPr sz="4400" kern="1200" baseline="0">
          <a:solidFill>
            <a:srgbClr val="101D49"/>
          </a:solidFill>
          <a:latin typeface="+mj-lt"/>
          <a:ea typeface="+mj-ea"/>
          <a:cs typeface="+mj-cs"/>
        </a:defRPr>
      </a:lvl1pPr>
    </p:titleStyle>
    <p:bodyStyle>
      <a:lvl1pPr marL="384038" indent="-384038" algn="l" defTabSz="914377"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377" indent="-384038" algn="l" defTabSz="914377"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566" indent="-384038" algn="l" defTabSz="914377"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754" indent="-384038" algn="l" defTabSz="914377"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5943" indent="-384038" algn="l" defTabSz="914377"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131" indent="-384038" algn="l" defTabSz="914377"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320"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509"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697"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68" userDrawn="1">
          <p15:clr>
            <a:srgbClr val="F26B43"/>
          </p15:clr>
        </p15:guide>
        <p15:guide id="2" orient="horz" pos="1440" userDrawn="1">
          <p15:clr>
            <a:srgbClr val="F26B43"/>
          </p15:clr>
        </p15:guide>
        <p15:guide id="3" orient="horz" pos="3696" userDrawn="1">
          <p15:clr>
            <a:srgbClr val="F26B43"/>
          </p15:clr>
        </p15:guide>
        <p15:guide id="4" orient="horz" pos="432" userDrawn="1">
          <p15:clr>
            <a:srgbClr val="F26B43"/>
          </p15:clr>
        </p15:guide>
        <p15:guide id="5" orient="horz" pos="1512" userDrawn="1">
          <p15:clr>
            <a:srgbClr val="F26B43"/>
          </p15:clr>
        </p15:guide>
        <p15:guide id="6" pos="6912" userDrawn="1">
          <p15:clr>
            <a:srgbClr val="F26B43"/>
          </p15:clr>
        </p15:guide>
        <p15:guide id="7" pos="936" userDrawn="1">
          <p15:clr>
            <a:srgbClr val="F26B43"/>
          </p15:clr>
        </p15:guide>
        <p15:guide id="8" pos="864"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hyperlink" Target="mailto:mwbecompliance@idoa.in.gov" TargetMode="External"/><Relationship Id="rId2" Type="http://schemas.openxmlformats.org/officeDocument/2006/relationships/notesSlide" Target="../notesSlides/notesSlide28.xml"/><Relationship Id="rId1" Type="http://schemas.openxmlformats.org/officeDocument/2006/relationships/slideLayout" Target="../slideLayouts/slideLayout4.xml"/><Relationship Id="rId4" Type="http://schemas.openxmlformats.org/officeDocument/2006/relationships/hyperlink" Target="http://www.in.gov/idoa/mwbe"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mailto:rfp@idoa.in.gov"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hyperlink" Target="http://www.in.gov/idoa/mwbe/2743.htm" TargetMode="External"/><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hyperlink" Target="mailto:Indianaveteranspreference@idoa.in.gov" TargetMode="External"/><Relationship Id="rId2" Type="http://schemas.openxmlformats.org/officeDocument/2006/relationships/notesSlide" Target="../notesSlides/notesSlide34.xml"/><Relationship Id="rId1" Type="http://schemas.openxmlformats.org/officeDocument/2006/relationships/slideLayout" Target="../slideLayouts/slideLayout4.xml"/><Relationship Id="rId4" Type="http://schemas.openxmlformats.org/officeDocument/2006/relationships/hyperlink" Target="http://www.in.gov/idoa/2863.htm"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hyperlink" Target="http://www.va.gov/osdbu/" TargetMode="External"/><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hyperlink" Target="http://www.va.gov/osdbu/" TargetMode="External"/><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hyperlink" Target="mailto:mwbecompliance@idoa.in.gov?subject=Pay%20Audit%20Inquiry" TargetMode="External"/><Relationship Id="rId7" Type="http://schemas.openxmlformats.org/officeDocument/2006/relationships/image" Target="../media/image23.png"/><Relationship Id="rId2" Type="http://schemas.openxmlformats.org/officeDocument/2006/relationships/notesSlide" Target="../notesSlides/notesSlide41.xml"/><Relationship Id="rId1" Type="http://schemas.openxmlformats.org/officeDocument/2006/relationships/slideLayout" Target="../slideLayouts/slideLayout5.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hyperlink" Target="http://www.in.gov/idoa/mwbe/payaudit.htm" TargetMode="Externa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hyperlink" Target="https://appengine.egov.com/apps/in/procurement" TargetMode="External"/><Relationship Id="rId2" Type="http://schemas.openxmlformats.org/officeDocument/2006/relationships/notesSlide" Target="../notesSlides/notesSlide44.xml"/><Relationship Id="rId1" Type="http://schemas.openxmlformats.org/officeDocument/2006/relationships/slideLayout" Target="../slideLayouts/slideLayout4.xml"/><Relationship Id="rId5" Type="http://schemas.openxmlformats.org/officeDocument/2006/relationships/hyperlink" Target="https://www.in.gov/idoa/procurement/supplier-resource-center/requirements-to-do-business-with-the-state/bidder-profile-registration/" TargetMode="External"/><Relationship Id="rId4" Type="http://schemas.openxmlformats.org/officeDocument/2006/relationships/hyperlink" Target="https://www.in.gov/idoa/procurement/current-business-opportunities/" TargetMode="Externa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hyperlink" Target="mailto:rfp@idoa.in.gov" TargetMode="External"/><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hyperlink" Target="mailto:Smohammad@idoa.IN.gov" TargetMode="External"/><Relationship Id="rId2" Type="http://schemas.openxmlformats.org/officeDocument/2006/relationships/notesSlide" Target="../notesSlides/notesSlide48.xml"/><Relationship Id="rId1" Type="http://schemas.openxmlformats.org/officeDocument/2006/relationships/slideLayout" Target="../slideLayouts/slideLayout1.xml"/><Relationship Id="rId5" Type="http://schemas.openxmlformats.org/officeDocument/2006/relationships/hyperlink" Target="http://www.in.gov/idoa/mwbe/payaudit.htm" TargetMode="External"/><Relationship Id="rId4" Type="http://schemas.openxmlformats.org/officeDocument/2006/relationships/hyperlink" Target="mailto:mwbecompliance@idoa.in.gov"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https://www.in.gov/information-security-framework/"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hyperlink" Target="mailto:IOTISFRequests@iot.IN.gov"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a:xfrm>
            <a:off x="1667117" y="1754674"/>
            <a:ext cx="8361229" cy="4087089"/>
          </a:xfrm>
        </p:spPr>
        <p:txBody>
          <a:bodyPr/>
          <a:lstStyle/>
          <a:p>
            <a:r>
              <a:rPr lang="en-US" sz="2800" b="1" dirty="0">
                <a:latin typeface="Times New Roman" panose="02020603050405020304" pitchFamily="18" charset="0"/>
                <a:cs typeface="Times New Roman" panose="02020603050405020304" pitchFamily="18" charset="0"/>
              </a:rPr>
              <a:t>Request for Proposal (24-75743)</a:t>
            </a:r>
            <a:br>
              <a:rPr lang="en-US" sz="1400" b="1" dirty="0">
                <a:latin typeface="Times New Roman" panose="02020603050405020304" pitchFamily="18" charset="0"/>
                <a:cs typeface="Times New Roman" panose="02020603050405020304" pitchFamily="18" charset="0"/>
              </a:rPr>
            </a:br>
            <a:r>
              <a:rPr lang="en-US" sz="1800" b="1" i="0" dirty="0">
                <a:effectLst/>
                <a:latin typeface="Calibri" panose="020F0502020204030204" pitchFamily="34" charset="0"/>
              </a:rPr>
              <a:t> </a:t>
            </a:r>
            <a:r>
              <a:rPr lang="en-US" sz="1600" b="1" dirty="0">
                <a:latin typeface="Times New Roman" panose="02020603050405020304" pitchFamily="18" charset="0"/>
                <a:cs typeface="Times New Roman" panose="02020603050405020304" pitchFamily="18" charset="0"/>
              </a:rPr>
              <a:t>Vaccination, Immunization, Scheduling, Inventory, Testing, and Claims (VISIT) System</a:t>
            </a:r>
            <a:br>
              <a:rPr lang="en-US" sz="2800" b="1" dirty="0">
                <a:latin typeface="Times New Roman" panose="02020603050405020304" pitchFamily="18" charset="0"/>
                <a:cs typeface="Times New Roman" panose="02020603050405020304" pitchFamily="18" charset="0"/>
              </a:rPr>
            </a:br>
            <a:br>
              <a:rPr lang="en-US" sz="2000" b="1" dirty="0">
                <a:latin typeface="Times New Roman" panose="02020603050405020304" pitchFamily="18" charset="0"/>
                <a:cs typeface="Times New Roman" panose="02020603050405020304" pitchFamily="18" charset="0"/>
              </a:rPr>
            </a:br>
            <a:r>
              <a:rPr lang="en-US" sz="2000" b="1" dirty="0">
                <a:latin typeface="Times New Roman" panose="02020603050405020304" pitchFamily="18" charset="0"/>
                <a:cs typeface="Times New Roman" panose="02020603050405020304" pitchFamily="18" charset="0"/>
              </a:rPr>
              <a:t>Indiana Department of Administration</a:t>
            </a:r>
            <a:br>
              <a:rPr lang="en-US" sz="2000" b="1"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On Behalf Of </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Indiana Department of Health</a:t>
            </a:r>
            <a:br>
              <a:rPr lang="en-US" sz="2000" dirty="0">
                <a:latin typeface="Times New Roman" panose="02020603050405020304" pitchFamily="18" charset="0"/>
                <a:cs typeface="Times New Roman" panose="02020603050405020304" pitchFamily="18" charset="0"/>
              </a:rPr>
            </a:br>
            <a:br>
              <a:rPr lang="en-US" sz="2000" b="1"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Pre-Proposal Conference</a:t>
            </a:r>
            <a:br>
              <a:rPr lang="en-US" sz="2000" dirty="0">
                <a:latin typeface="Times New Roman" panose="02020603050405020304" pitchFamily="18" charset="0"/>
                <a:cs typeface="Times New Roman" panose="02020603050405020304" pitchFamily="18" charset="0"/>
              </a:rPr>
            </a:b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May 19, 2023</a:t>
            </a:r>
            <a:br>
              <a:rPr lang="en-US" sz="2000" dirty="0">
                <a:latin typeface="Times New Roman" panose="02020603050405020304" pitchFamily="18" charset="0"/>
                <a:cs typeface="Times New Roman" panose="02020603050405020304" pitchFamily="18" charset="0"/>
              </a:rPr>
            </a:b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Syed Mohammad</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IDOA/Procurement Division</a:t>
            </a:r>
            <a:br>
              <a:rPr lang="en-US" sz="2000" dirty="0">
                <a:latin typeface="Times New Roman" panose="02020603050405020304" pitchFamily="18" charset="0"/>
                <a:cs typeface="Times New Roman" panose="02020603050405020304" pitchFamily="18" charset="0"/>
              </a:rPr>
            </a:br>
            <a:br>
              <a:rPr lang="en-US" sz="2000" dirty="0">
                <a:latin typeface="Times New Roman" panose="02020603050405020304" pitchFamily="18" charset="0"/>
                <a:cs typeface="Times New Roman" panose="02020603050405020304" pitchFamily="18" charset="0"/>
              </a:rPr>
            </a:br>
            <a:endParaRPr lang="en-US" sz="2000" dirty="0">
              <a:latin typeface="Times New Roman" panose="02020603050405020304" pitchFamily="18"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id="{E38D21CD-C5B6-4305-0BA0-24FDC8EC8927}"/>
              </a:ext>
            </a:extLst>
          </p:cNvPr>
          <p:cNvSpPr>
            <a:spLocks noGrp="1"/>
          </p:cNvSpPr>
          <p:nvPr>
            <p:ph type="sldNum" sz="quarter" idx="12"/>
          </p:nvPr>
        </p:nvSpPr>
        <p:spPr>
          <a:xfrm>
            <a:off x="9164524" y="6453386"/>
            <a:ext cx="466256" cy="404614"/>
          </a:xfrm>
        </p:spPr>
        <p:txBody>
          <a:bodyPr/>
          <a:lstStyle/>
          <a:p>
            <a:fld id="{33943F3E-CE48-48F4-A664-D93E49928CBC}" type="slidenum">
              <a:rPr lang="en-US" smtClean="0"/>
              <a:pPr/>
              <a:t>1</a:t>
            </a:fld>
            <a:endParaRPr lang="en-US" dirty="0"/>
          </a:p>
        </p:txBody>
      </p:sp>
    </p:spTree>
    <p:extLst>
      <p:ext uri="{BB962C8B-B14F-4D97-AF65-F5344CB8AC3E}">
        <p14:creationId xmlns:p14="http://schemas.microsoft.com/office/powerpoint/2010/main" val="15494268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Executive Summary (</a:t>
            </a:r>
            <a:r>
              <a:rPr lang="en-US" sz="3200" i="1" dirty="0">
                <a:latin typeface="Times New Roman" panose="02020603050405020304" pitchFamily="18" charset="0"/>
                <a:cs typeface="Times New Roman" panose="02020603050405020304" pitchFamily="18" charset="0"/>
              </a:rPr>
              <a:t>Part One Submission</a:t>
            </a:r>
            <a:r>
              <a:rPr lang="en-US" dirty="0">
                <a:latin typeface="Times New Roman" panose="02020603050405020304" pitchFamily="18" charset="0"/>
                <a:cs typeface="Times New Roman" panose="02020603050405020304" pitchFamily="18" charset="0"/>
              </a:rPr>
              <a:t>)</a:t>
            </a:r>
          </a:p>
        </p:txBody>
      </p:sp>
      <p:sp>
        <p:nvSpPr>
          <p:cNvPr id="6" name="Content Placeholder 5"/>
          <p:cNvSpPr>
            <a:spLocks noGrp="1"/>
          </p:cNvSpPr>
          <p:nvPr>
            <p:ph idx="1"/>
          </p:nvPr>
        </p:nvSpPr>
        <p:spPr>
          <a:xfrm>
            <a:off x="1145458" y="1945532"/>
            <a:ext cx="9601200" cy="4041608"/>
          </a:xfrm>
        </p:spPr>
        <p:txBody>
          <a:bodyPr>
            <a:normAutofit/>
          </a:bodyPr>
          <a:lstStyle/>
          <a:p>
            <a:pPr marL="0" indent="0">
              <a:lnSpc>
                <a:spcPct val="104000"/>
              </a:lnSpc>
              <a:spcBef>
                <a:spcPts val="0"/>
              </a:spcBef>
              <a:spcAft>
                <a:spcPts val="0"/>
              </a:spcAft>
              <a:buNone/>
            </a:pPr>
            <a:r>
              <a:rPr lang="en-US" dirty="0">
                <a:solidFill>
                  <a:srgbClr val="101D49"/>
                </a:solidFill>
                <a:latin typeface="Times New Roman" panose="02020603050405020304" pitchFamily="18" charset="0"/>
                <a:cs typeface="Times New Roman" panose="02020603050405020304" pitchFamily="18" charset="0"/>
              </a:rPr>
              <a:t>The Executive Summary must be completed and submitted via Part One of the submission process. At a minimum, your Executive Summary must address the following (also outlined in Section 2.2 of the RFP):</a:t>
            </a:r>
          </a:p>
          <a:p>
            <a:pPr>
              <a:lnSpc>
                <a:spcPct val="104000"/>
              </a:lnSpc>
              <a:spcBef>
                <a:spcPts val="0"/>
              </a:spcBef>
              <a:spcAft>
                <a:spcPts val="0"/>
              </a:spcAft>
              <a:tabLst>
                <a:tab pos="3482975" algn="l"/>
              </a:tabLst>
            </a:pPr>
            <a:r>
              <a:rPr lang="en-US" dirty="0">
                <a:solidFill>
                  <a:srgbClr val="101D49"/>
                </a:solidFill>
                <a:latin typeface="Times New Roman" panose="02020603050405020304" pitchFamily="18" charset="0"/>
                <a:cs typeface="Times New Roman" panose="02020603050405020304" pitchFamily="18" charset="0"/>
              </a:rPr>
              <a:t>Summarize your ability and desire to supply the required services</a:t>
            </a:r>
          </a:p>
          <a:p>
            <a:pPr>
              <a:lnSpc>
                <a:spcPct val="104000"/>
              </a:lnSpc>
              <a:spcBef>
                <a:spcPts val="0"/>
              </a:spcBef>
              <a:spcAft>
                <a:spcPts val="0"/>
              </a:spcAft>
              <a:tabLst>
                <a:tab pos="3482975" algn="l"/>
              </a:tabLst>
            </a:pPr>
            <a:r>
              <a:rPr lang="en-US" dirty="0">
                <a:solidFill>
                  <a:srgbClr val="101D49"/>
                </a:solidFill>
                <a:latin typeface="Times New Roman" panose="02020603050405020304" pitchFamily="18" charset="0"/>
                <a:cs typeface="Times New Roman" panose="02020603050405020304" pitchFamily="18" charset="0"/>
              </a:rPr>
              <a:t>Make sure the Executive Summary is signed by an authorized representative </a:t>
            </a:r>
          </a:p>
          <a:p>
            <a:pPr marL="1257277" lvl="3" indent="-342900">
              <a:lnSpc>
                <a:spcPct val="104000"/>
              </a:lnSpc>
              <a:spcBef>
                <a:spcPts val="0"/>
              </a:spcBef>
              <a:spcAft>
                <a:spcPts val="0"/>
              </a:spcAft>
              <a:tabLst>
                <a:tab pos="3482975" algn="l"/>
              </a:tabLst>
            </a:pPr>
            <a:r>
              <a:rPr lang="en-US" sz="2000" dirty="0">
                <a:solidFill>
                  <a:srgbClr val="101D49"/>
                </a:solidFill>
                <a:latin typeface="Times New Roman" panose="02020603050405020304" pitchFamily="18" charset="0"/>
                <a:cs typeface="Times New Roman" panose="02020603050405020304" pitchFamily="18" charset="0"/>
              </a:rPr>
              <a:t>Include your primary contact </a:t>
            </a:r>
          </a:p>
          <a:p>
            <a:pPr>
              <a:lnSpc>
                <a:spcPct val="104000"/>
              </a:lnSpc>
              <a:spcBef>
                <a:spcPts val="0"/>
              </a:spcBef>
              <a:spcAft>
                <a:spcPts val="0"/>
              </a:spcAft>
              <a:tabLst>
                <a:tab pos="3482975" algn="l"/>
              </a:tabLst>
            </a:pPr>
            <a:r>
              <a:rPr lang="en-US" dirty="0">
                <a:solidFill>
                  <a:srgbClr val="101D49"/>
                </a:solidFill>
                <a:latin typeface="Times New Roman" panose="02020603050405020304" pitchFamily="18" charset="0"/>
                <a:cs typeface="Times New Roman" panose="02020603050405020304" pitchFamily="18" charset="0"/>
              </a:rPr>
              <a:t>State your understanding of the respondent notification</a:t>
            </a:r>
          </a:p>
          <a:p>
            <a:pPr>
              <a:lnSpc>
                <a:spcPct val="104000"/>
              </a:lnSpc>
              <a:spcBef>
                <a:spcPts val="0"/>
              </a:spcBef>
              <a:spcAft>
                <a:spcPts val="0"/>
              </a:spcAft>
              <a:tabLst>
                <a:tab pos="3482975" algn="l"/>
              </a:tabLst>
            </a:pPr>
            <a:r>
              <a:rPr lang="en-US" dirty="0">
                <a:solidFill>
                  <a:srgbClr val="101D49"/>
                </a:solidFill>
                <a:latin typeface="Times New Roman" panose="02020603050405020304" pitchFamily="18" charset="0"/>
                <a:cs typeface="Times New Roman" panose="02020603050405020304" pitchFamily="18" charset="0"/>
              </a:rPr>
              <a:t>Indicate </a:t>
            </a:r>
            <a:r>
              <a:rPr lang="en-US" dirty="0">
                <a:solidFill>
                  <a:schemeClr val="tx1"/>
                </a:solidFill>
                <a:latin typeface="Times New Roman" panose="02020603050405020304" pitchFamily="18" charset="0"/>
                <a:cs typeface="Times New Roman" panose="02020603050405020304" pitchFamily="18" charset="0"/>
              </a:rPr>
              <a:t>your </a:t>
            </a:r>
            <a:r>
              <a:rPr lang="en-US" dirty="0">
                <a:solidFill>
                  <a:srgbClr val="101D49"/>
                </a:solidFill>
                <a:latin typeface="Times New Roman" panose="02020603050405020304" pitchFamily="18" charset="0"/>
                <a:cs typeface="Times New Roman" panose="02020603050405020304" pitchFamily="18" charset="0"/>
              </a:rPr>
              <a:t>status regarding Secretary of State registration</a:t>
            </a:r>
          </a:p>
          <a:p>
            <a:pPr>
              <a:lnSpc>
                <a:spcPct val="104000"/>
              </a:lnSpc>
              <a:spcBef>
                <a:spcPts val="0"/>
              </a:spcBef>
              <a:spcAft>
                <a:spcPts val="0"/>
              </a:spcAft>
              <a:tabLst>
                <a:tab pos="3482975" algn="l"/>
              </a:tabLst>
            </a:pPr>
            <a:r>
              <a:rPr lang="en-US" dirty="0">
                <a:solidFill>
                  <a:srgbClr val="101D49"/>
                </a:solidFill>
                <a:latin typeface="Times New Roman" panose="02020603050405020304" pitchFamily="18" charset="0"/>
                <a:cs typeface="Times New Roman" panose="02020603050405020304" pitchFamily="18" charset="0"/>
              </a:rPr>
              <a:t>You may include additional “cover letter” information within the Executive Summary if desired.</a:t>
            </a:r>
          </a:p>
          <a:p>
            <a:endParaRPr lang="en-US" dirty="0">
              <a:solidFill>
                <a:srgbClr val="101D49"/>
              </a:solidFill>
              <a:latin typeface="Garamond" panose="02020404030301010803" pitchFamily="18" charset="0"/>
            </a:endParaRPr>
          </a:p>
        </p:txBody>
      </p:sp>
      <p:sp>
        <p:nvSpPr>
          <p:cNvPr id="2" name="Slide Number Placeholder 1">
            <a:extLst>
              <a:ext uri="{FF2B5EF4-FFF2-40B4-BE49-F238E27FC236}">
                <a16:creationId xmlns:a16="http://schemas.microsoft.com/office/drawing/2014/main" id="{F1D62491-0A47-4AD6-76ED-522C255F3966}"/>
              </a:ext>
            </a:extLst>
          </p:cNvPr>
          <p:cNvSpPr>
            <a:spLocks noGrp="1"/>
          </p:cNvSpPr>
          <p:nvPr>
            <p:ph type="sldNum" sz="quarter" idx="12"/>
          </p:nvPr>
        </p:nvSpPr>
        <p:spPr/>
        <p:txBody>
          <a:bodyPr/>
          <a:lstStyle/>
          <a:p>
            <a:fld id="{33943F3E-CE48-48F4-A664-D93E49928CBC}" type="slidenum">
              <a:rPr lang="en-US" smtClean="0"/>
              <a:pPr/>
              <a:t>10</a:t>
            </a:fld>
            <a:endParaRPr lang="en-US" dirty="0"/>
          </a:p>
        </p:txBody>
      </p:sp>
    </p:spTree>
    <p:extLst>
      <p:ext uri="{BB962C8B-B14F-4D97-AF65-F5344CB8AC3E}">
        <p14:creationId xmlns:p14="http://schemas.microsoft.com/office/powerpoint/2010/main" val="33863624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Attestation Form (</a:t>
            </a:r>
            <a:r>
              <a:rPr lang="en-US" sz="3200" i="1" dirty="0">
                <a:latin typeface="Times New Roman" panose="02020603050405020304" pitchFamily="18" charset="0"/>
                <a:cs typeface="Times New Roman" panose="02020603050405020304" pitchFamily="18" charset="0"/>
              </a:rPr>
              <a:t>Part One Submission</a:t>
            </a:r>
            <a:r>
              <a:rPr lang="en-US" dirty="0">
                <a:latin typeface="Times New Roman" panose="02020603050405020304" pitchFamily="18" charset="0"/>
                <a:cs typeface="Times New Roman" panose="02020603050405020304" pitchFamily="18" charset="0"/>
              </a:rPr>
              <a:t>)</a:t>
            </a:r>
          </a:p>
        </p:txBody>
      </p:sp>
      <p:sp>
        <p:nvSpPr>
          <p:cNvPr id="6" name="Content Placeholder 5"/>
          <p:cNvSpPr>
            <a:spLocks noGrp="1"/>
          </p:cNvSpPr>
          <p:nvPr>
            <p:ph idx="1"/>
          </p:nvPr>
        </p:nvSpPr>
        <p:spPr>
          <a:xfrm>
            <a:off x="1371600" y="2029521"/>
            <a:ext cx="9601200" cy="3860341"/>
          </a:xfrm>
        </p:spPr>
        <p:txBody>
          <a:bodyPr>
            <a:normAutofit/>
          </a:bodyPr>
          <a:lstStyle/>
          <a:p>
            <a:pPr marL="0" indent="0">
              <a:buNone/>
            </a:pPr>
            <a:r>
              <a:rPr lang="en-US" dirty="0">
                <a:solidFill>
                  <a:srgbClr val="101D49"/>
                </a:solidFill>
                <a:latin typeface="Times New Roman" panose="02020603050405020304" pitchFamily="18" charset="0"/>
                <a:cs typeface="Times New Roman" panose="02020603050405020304" pitchFamily="18" charset="0"/>
              </a:rPr>
              <a:t>The Attestation Form (Attachment J) must be completed and returned via Part One of the submission process.</a:t>
            </a:r>
          </a:p>
          <a:p>
            <a:r>
              <a:rPr lang="en-US" dirty="0">
                <a:solidFill>
                  <a:srgbClr val="101D49"/>
                </a:solidFill>
                <a:latin typeface="Times New Roman" panose="02020603050405020304" pitchFamily="18" charset="0"/>
                <a:cs typeface="Times New Roman" panose="02020603050405020304" pitchFamily="18" charset="0"/>
              </a:rPr>
              <a:t>Mandatory Submission and Requirements</a:t>
            </a:r>
          </a:p>
          <a:p>
            <a:r>
              <a:rPr lang="en-US" dirty="0">
                <a:solidFill>
                  <a:srgbClr val="101D49"/>
                </a:solidFill>
                <a:latin typeface="Times New Roman" panose="02020603050405020304" pitchFamily="18" charset="0"/>
                <a:cs typeface="Times New Roman" panose="02020603050405020304" pitchFamily="18" charset="0"/>
              </a:rPr>
              <a:t>Confirm Mutual Understanding and Submission</a:t>
            </a:r>
          </a:p>
          <a:p>
            <a:r>
              <a:rPr lang="en-US" dirty="0">
                <a:solidFill>
                  <a:srgbClr val="101D49"/>
                </a:solidFill>
                <a:latin typeface="Times New Roman" panose="02020603050405020304" pitchFamily="18" charset="0"/>
                <a:cs typeface="Times New Roman" panose="02020603050405020304" pitchFamily="18" charset="0"/>
              </a:rPr>
              <a:t>Claim Clarification (Buy Indiana), if applicable </a:t>
            </a:r>
          </a:p>
          <a:p>
            <a:r>
              <a:rPr lang="en-US" dirty="0">
                <a:solidFill>
                  <a:srgbClr val="101D49"/>
                </a:solidFill>
                <a:latin typeface="Times New Roman" panose="02020603050405020304" pitchFamily="18" charset="0"/>
                <a:cs typeface="Times New Roman" panose="02020603050405020304" pitchFamily="18" charset="0"/>
              </a:rPr>
              <a:t>Confidential / Redacted File Information</a:t>
            </a:r>
          </a:p>
          <a:p>
            <a:r>
              <a:rPr lang="en-US" dirty="0">
                <a:solidFill>
                  <a:srgbClr val="101D49"/>
                </a:solidFill>
                <a:latin typeface="Times New Roman" panose="02020603050405020304" pitchFamily="18" charset="0"/>
                <a:cs typeface="Times New Roman" panose="02020603050405020304" pitchFamily="18" charset="0"/>
              </a:rPr>
              <a:t>Respondent additional attachments</a:t>
            </a:r>
          </a:p>
          <a:p>
            <a:r>
              <a:rPr lang="en-US" dirty="0">
                <a:solidFill>
                  <a:srgbClr val="101D49"/>
                </a:solidFill>
                <a:latin typeface="Times New Roman" panose="02020603050405020304" pitchFamily="18" charset="0"/>
                <a:cs typeface="Times New Roman" panose="02020603050405020304" pitchFamily="18" charset="0"/>
              </a:rPr>
              <a:t>Subcontractors per RFP 2.3.10 and 2.6.4</a:t>
            </a:r>
          </a:p>
        </p:txBody>
      </p:sp>
      <p:sp>
        <p:nvSpPr>
          <p:cNvPr id="2" name="Slide Number Placeholder 1">
            <a:extLst>
              <a:ext uri="{FF2B5EF4-FFF2-40B4-BE49-F238E27FC236}">
                <a16:creationId xmlns:a16="http://schemas.microsoft.com/office/drawing/2014/main" id="{E19578D2-E579-54C4-5332-E1F71BC2679E}"/>
              </a:ext>
            </a:extLst>
          </p:cNvPr>
          <p:cNvSpPr>
            <a:spLocks noGrp="1"/>
          </p:cNvSpPr>
          <p:nvPr>
            <p:ph type="sldNum" sz="quarter" idx="12"/>
          </p:nvPr>
        </p:nvSpPr>
        <p:spPr/>
        <p:txBody>
          <a:bodyPr/>
          <a:lstStyle/>
          <a:p>
            <a:fld id="{33943F3E-CE48-48F4-A664-D93E49928CBC}" type="slidenum">
              <a:rPr lang="en-US" smtClean="0"/>
              <a:pPr/>
              <a:t>11</a:t>
            </a:fld>
            <a:endParaRPr lang="en-US" dirty="0"/>
          </a:p>
        </p:txBody>
      </p:sp>
    </p:spTree>
    <p:extLst>
      <p:ext uri="{BB962C8B-B14F-4D97-AF65-F5344CB8AC3E}">
        <p14:creationId xmlns:p14="http://schemas.microsoft.com/office/powerpoint/2010/main" val="29045952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Confidential Information</a:t>
            </a:r>
          </a:p>
        </p:txBody>
      </p:sp>
      <p:sp>
        <p:nvSpPr>
          <p:cNvPr id="6" name="Content Placeholder 5"/>
          <p:cNvSpPr>
            <a:spLocks noGrp="1"/>
          </p:cNvSpPr>
          <p:nvPr>
            <p:ph idx="1"/>
          </p:nvPr>
        </p:nvSpPr>
        <p:spPr>
          <a:xfrm>
            <a:off x="1295400" y="1822784"/>
            <a:ext cx="9601200" cy="3212432"/>
          </a:xfrm>
        </p:spPr>
        <p:txBody>
          <a:bodyPr>
            <a:noAutofit/>
          </a:bodyPr>
          <a:lstStyle/>
          <a:p>
            <a:pPr marL="0" indent="0">
              <a:buNone/>
            </a:pPr>
            <a:r>
              <a:rPr lang="en-US" dirty="0">
                <a:solidFill>
                  <a:srgbClr val="101D49"/>
                </a:solidFill>
                <a:latin typeface="Times New Roman" panose="02020603050405020304" pitchFamily="18" charset="0"/>
                <a:cs typeface="Times New Roman" panose="02020603050405020304" pitchFamily="18" charset="0"/>
              </a:rPr>
              <a:t>Confidential Information (RFP Main Document - Section 1.15)</a:t>
            </a:r>
          </a:p>
          <a:p>
            <a:r>
              <a:rPr lang="en-US" i="0" dirty="0">
                <a:solidFill>
                  <a:srgbClr val="101D49"/>
                </a:solidFill>
                <a:latin typeface="Times New Roman" panose="02020603050405020304" pitchFamily="18" charset="0"/>
                <a:cs typeface="Times New Roman" panose="02020603050405020304" pitchFamily="18" charset="0"/>
              </a:rPr>
              <a:t>All materials contained in proposals are subject to the Access to Public Records Act (APRA) and can be accessed by any member of the public after contract award. The responses are deemed to be “public records” unless a specific provision of IC 5-14-3 protects it from disclosure.</a:t>
            </a:r>
          </a:p>
          <a:p>
            <a:r>
              <a:rPr lang="en-US" i="0" dirty="0">
                <a:solidFill>
                  <a:srgbClr val="101D49"/>
                </a:solidFill>
                <a:latin typeface="Times New Roman" panose="02020603050405020304" pitchFamily="18" charset="0"/>
                <a:cs typeface="Times New Roman" panose="02020603050405020304" pitchFamily="18" charset="0"/>
              </a:rPr>
              <a:t>In order to request certain information be kept confidential, Respondents must claim a statutory exception to the APRA in their Attestation Form (Attachment J), including describing which specific provision applies to which specific part of their response. </a:t>
            </a:r>
          </a:p>
          <a:p>
            <a:r>
              <a:rPr lang="en-US" i="0" dirty="0">
                <a:solidFill>
                  <a:srgbClr val="101D49"/>
                </a:solidFill>
                <a:latin typeface="Times New Roman" panose="02020603050405020304" pitchFamily="18" charset="0"/>
                <a:cs typeface="Times New Roman" panose="02020603050405020304" pitchFamily="18" charset="0"/>
              </a:rPr>
              <a:t>Confidential information must also be clearly marked and kept separate from the proposal in the electronic copies.  IDOA recommends sending a “public” file that has the confidential information redacted (may be in PDF format) and a “final” file that includes all required information (must be in format provided).</a:t>
            </a:r>
          </a:p>
          <a:p>
            <a:pPr marL="530339" lvl="1" indent="0">
              <a:buNone/>
            </a:pPr>
            <a:r>
              <a:rPr lang="en-US" b="1" dirty="0">
                <a:solidFill>
                  <a:srgbClr val="FF0000"/>
                </a:solidFill>
                <a:latin typeface="Times New Roman" panose="02020603050405020304" pitchFamily="18" charset="0"/>
                <a:cs typeface="Times New Roman" panose="02020603050405020304" pitchFamily="18" charset="0"/>
              </a:rPr>
              <a:t>DO NOT LABEL YOUR ENTIRE RESPONSE AS CONFIDENTIAL</a:t>
            </a:r>
          </a:p>
          <a:p>
            <a:endParaRPr lang="en-US" dirty="0">
              <a:solidFill>
                <a:schemeClr val="tx1"/>
              </a:solidFill>
            </a:endParaRPr>
          </a:p>
        </p:txBody>
      </p:sp>
      <p:sp>
        <p:nvSpPr>
          <p:cNvPr id="2" name="Slide Number Placeholder 1">
            <a:extLst>
              <a:ext uri="{FF2B5EF4-FFF2-40B4-BE49-F238E27FC236}">
                <a16:creationId xmlns:a16="http://schemas.microsoft.com/office/drawing/2014/main" id="{3F730BC0-6F5F-98E4-CD7E-D4374AF429F3}"/>
              </a:ext>
            </a:extLst>
          </p:cNvPr>
          <p:cNvSpPr>
            <a:spLocks noGrp="1"/>
          </p:cNvSpPr>
          <p:nvPr>
            <p:ph type="sldNum" sz="quarter" idx="12"/>
          </p:nvPr>
        </p:nvSpPr>
        <p:spPr/>
        <p:txBody>
          <a:bodyPr/>
          <a:lstStyle/>
          <a:p>
            <a:fld id="{33943F3E-CE48-48F4-A664-D93E49928CBC}" type="slidenum">
              <a:rPr lang="en-US" smtClean="0"/>
              <a:pPr/>
              <a:t>12</a:t>
            </a:fld>
            <a:endParaRPr lang="en-US" dirty="0"/>
          </a:p>
        </p:txBody>
      </p:sp>
    </p:spTree>
    <p:extLst>
      <p:ext uri="{BB962C8B-B14F-4D97-AF65-F5344CB8AC3E}">
        <p14:creationId xmlns:p14="http://schemas.microsoft.com/office/powerpoint/2010/main" val="42280479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Business Proposal </a:t>
            </a:r>
            <a:r>
              <a:rPr lang="en-US" sz="2400" dirty="0">
                <a:latin typeface="Times New Roman" panose="02020603050405020304" pitchFamily="18" charset="0"/>
                <a:cs typeface="Times New Roman" panose="02020603050405020304" pitchFamily="18" charset="0"/>
              </a:rPr>
              <a:t>(Attachment E)</a:t>
            </a:r>
            <a:endParaRPr lang="en-US"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a:xfrm>
            <a:off x="829377" y="1814317"/>
            <a:ext cx="10886373" cy="4908585"/>
          </a:xfrm>
        </p:spPr>
        <p:txBody>
          <a:bodyPr>
            <a:noAutofit/>
          </a:bodyPr>
          <a:lstStyle/>
          <a:p>
            <a:pPr>
              <a:lnSpc>
                <a:spcPct val="80000"/>
              </a:lnSpc>
            </a:pPr>
            <a:r>
              <a:rPr lang="en-US" sz="1600" b="1" dirty="0">
                <a:solidFill>
                  <a:srgbClr val="101D49"/>
                </a:solidFill>
                <a:latin typeface="Times New Roman" panose="02020603050405020304" pitchFamily="18" charset="0"/>
                <a:cs typeface="Times New Roman" panose="02020603050405020304" pitchFamily="18" charset="0"/>
              </a:rPr>
              <a:t>Company Financial Information (RFP Section 2.3.4)</a:t>
            </a:r>
          </a:p>
          <a:p>
            <a:pPr lvl="1">
              <a:lnSpc>
                <a:spcPct val="110000"/>
              </a:lnSpc>
            </a:pPr>
            <a:r>
              <a:rPr lang="en-US" sz="1400" i="0" dirty="0">
                <a:solidFill>
                  <a:srgbClr val="101D49"/>
                </a:solidFill>
                <a:latin typeface="Times New Roman" panose="02020603050405020304" pitchFamily="18" charset="0"/>
                <a:cs typeface="Times New Roman" panose="02020603050405020304" pitchFamily="18" charset="0"/>
              </a:rPr>
              <a:t>This section must include documents to demonstrate the Respondent’s financial stability.  Examples of acceptable documents include most recent Dunn &amp; Bradstreet Business Report (preferred) or audited financial statements for the two (2) most recently completed fiscal years. If neither of these can be provided, explain why, and include an income statement and balance sheet, for each of the two most recently completed fiscal years.  </a:t>
            </a:r>
          </a:p>
          <a:p>
            <a:pPr lvl="1">
              <a:lnSpc>
                <a:spcPct val="110000"/>
              </a:lnSpc>
            </a:pPr>
            <a:r>
              <a:rPr lang="en-US" sz="1400" i="0" dirty="0">
                <a:solidFill>
                  <a:srgbClr val="101D49"/>
                </a:solidFill>
                <a:latin typeface="Times New Roman" panose="02020603050405020304" pitchFamily="18" charset="0"/>
                <a:cs typeface="Times New Roman" panose="02020603050405020304" pitchFamily="18" charset="0"/>
              </a:rPr>
              <a:t>If the documents being provided by the Respondent are those of a parent or holding company, additional information should be provided for the entity/organization directly responding to this RFP.  That additional information should explain the business relationship between the entities and demonstrate the financial stability of the entity/organization which is directly responding to this RFP. </a:t>
            </a:r>
          </a:p>
          <a:p>
            <a:pPr>
              <a:lnSpc>
                <a:spcPct val="80000"/>
              </a:lnSpc>
            </a:pPr>
            <a:r>
              <a:rPr lang="en-US" sz="1600" b="1" dirty="0">
                <a:solidFill>
                  <a:srgbClr val="101D49"/>
                </a:solidFill>
                <a:latin typeface="Times New Roman" panose="02020603050405020304" pitchFamily="18" charset="0"/>
                <a:cs typeface="Times New Roman" panose="02020603050405020304" pitchFamily="18" charset="0"/>
              </a:rPr>
              <a:t>Contract Terms (RFP Section 2.3.6)</a:t>
            </a:r>
          </a:p>
          <a:p>
            <a:pPr lvl="1">
              <a:lnSpc>
                <a:spcPct val="80000"/>
              </a:lnSpc>
            </a:pPr>
            <a:r>
              <a:rPr lang="en-US" sz="1400" i="0" dirty="0">
                <a:solidFill>
                  <a:srgbClr val="101D49"/>
                </a:solidFill>
                <a:latin typeface="Times New Roman" panose="02020603050405020304" pitchFamily="18" charset="0"/>
                <a:cs typeface="Times New Roman" panose="02020603050405020304" pitchFamily="18" charset="0"/>
              </a:rPr>
              <a:t>Please provide the requested information in RFP Section 2.3.6. Additional rows may be added if necessary.</a:t>
            </a:r>
          </a:p>
          <a:p>
            <a:pPr>
              <a:spcBef>
                <a:spcPts val="0"/>
              </a:spcBef>
              <a:spcAft>
                <a:spcPts val="0"/>
              </a:spcAft>
            </a:pPr>
            <a:r>
              <a:rPr lang="en-US" sz="1600" b="1" dirty="0">
                <a:solidFill>
                  <a:srgbClr val="101D49"/>
                </a:solidFill>
                <a:latin typeface="Times New Roman" panose="02020603050405020304" pitchFamily="18" charset="0"/>
                <a:cs typeface="Times New Roman" panose="02020603050405020304" pitchFamily="18" charset="0"/>
              </a:rPr>
              <a:t>References (RFP Section 2.3.7)</a:t>
            </a:r>
          </a:p>
          <a:p>
            <a:pPr lvl="1">
              <a:lnSpc>
                <a:spcPct val="120000"/>
              </a:lnSpc>
              <a:spcBef>
                <a:spcPts val="0"/>
              </a:spcBef>
              <a:spcAft>
                <a:spcPts val="0"/>
              </a:spcAft>
            </a:pPr>
            <a:r>
              <a:rPr lang="en-US" sz="1400" i="0" dirty="0">
                <a:solidFill>
                  <a:srgbClr val="101D49"/>
                </a:solidFill>
                <a:latin typeface="Times New Roman" panose="02020603050405020304" pitchFamily="18" charset="0"/>
                <a:cs typeface="Times New Roman" panose="02020603050405020304" pitchFamily="18" charset="0"/>
              </a:rPr>
              <a:t>Respondents must have at least three (3) references who:</a:t>
            </a:r>
          </a:p>
          <a:p>
            <a:pPr lvl="2">
              <a:lnSpc>
                <a:spcPct val="120000"/>
              </a:lnSpc>
              <a:spcBef>
                <a:spcPts val="0"/>
              </a:spcBef>
              <a:spcAft>
                <a:spcPts val="0"/>
              </a:spcAft>
            </a:pPr>
            <a:r>
              <a:rPr lang="en-US" sz="1400" i="0" dirty="0">
                <a:solidFill>
                  <a:srgbClr val="101D49"/>
                </a:solidFill>
                <a:latin typeface="Times New Roman" panose="02020603050405020304" pitchFamily="18" charset="0"/>
                <a:cs typeface="Times New Roman" panose="02020603050405020304" pitchFamily="18" charset="0"/>
              </a:rPr>
              <a:t>Can speak to the Respondent’s experience in providing products and/or services that are the same, or similar, to those products and/or services requested in this solicitation</a:t>
            </a:r>
          </a:p>
          <a:p>
            <a:pPr lvl="2">
              <a:lnSpc>
                <a:spcPct val="120000"/>
              </a:lnSpc>
              <a:spcBef>
                <a:spcPts val="0"/>
              </a:spcBef>
              <a:spcAft>
                <a:spcPts val="0"/>
              </a:spcAft>
            </a:pPr>
            <a:r>
              <a:rPr lang="en-US" sz="1400" i="0" dirty="0">
                <a:solidFill>
                  <a:srgbClr val="101D49"/>
                </a:solidFill>
                <a:latin typeface="Times New Roman" panose="02020603050405020304" pitchFamily="18" charset="0"/>
                <a:cs typeface="Times New Roman" panose="02020603050405020304" pitchFamily="18" charset="0"/>
              </a:rPr>
              <a:t>Can speak to the Respondent’s performance on contracts of similar scope for government clients</a:t>
            </a:r>
          </a:p>
          <a:p>
            <a:pPr lvl="1">
              <a:lnSpc>
                <a:spcPct val="120000"/>
              </a:lnSpc>
              <a:spcBef>
                <a:spcPts val="600"/>
              </a:spcBef>
            </a:pPr>
            <a:r>
              <a:rPr lang="en-US" sz="1400" i="0" dirty="0">
                <a:solidFill>
                  <a:srgbClr val="101D49"/>
                </a:solidFill>
                <a:latin typeface="Times New Roman" panose="02020603050405020304" pitchFamily="18" charset="0"/>
                <a:cs typeface="Times New Roman" panose="02020603050405020304" pitchFamily="18" charset="0"/>
              </a:rPr>
              <a:t>Respondents must ask each reference to complete Attachment H - Reference Check Form and email it directly to IDOA (idoareferences@idoa.in.gov) by June 27, 2023, 3:00 PM ET.</a:t>
            </a:r>
            <a:endParaRPr lang="en-US" sz="1400" dirty="0">
              <a:solidFill>
                <a:srgbClr val="101D49"/>
              </a:solidFill>
              <a:latin typeface="Times New Roman" panose="02020603050405020304" pitchFamily="18"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id="{A5F45B3F-E7F9-18F6-1DB2-78F7D809D1CC}"/>
              </a:ext>
            </a:extLst>
          </p:cNvPr>
          <p:cNvSpPr>
            <a:spLocks noGrp="1"/>
          </p:cNvSpPr>
          <p:nvPr>
            <p:ph type="sldNum" sz="quarter" idx="12"/>
          </p:nvPr>
        </p:nvSpPr>
        <p:spPr/>
        <p:txBody>
          <a:bodyPr/>
          <a:lstStyle/>
          <a:p>
            <a:fld id="{33943F3E-CE48-48F4-A664-D93E49928CBC}" type="slidenum">
              <a:rPr lang="en-US" smtClean="0"/>
              <a:pPr/>
              <a:t>13</a:t>
            </a:fld>
            <a:endParaRPr lang="en-US" dirty="0"/>
          </a:p>
        </p:txBody>
      </p:sp>
    </p:spTree>
    <p:extLst>
      <p:ext uri="{BB962C8B-B14F-4D97-AF65-F5344CB8AC3E}">
        <p14:creationId xmlns:p14="http://schemas.microsoft.com/office/powerpoint/2010/main" val="25022557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Technical Proposal </a:t>
            </a:r>
            <a:r>
              <a:rPr lang="en-US" sz="2400" dirty="0">
                <a:latin typeface="Times New Roman" panose="02020603050405020304" pitchFamily="18" charset="0"/>
                <a:cs typeface="Times New Roman" panose="02020603050405020304" pitchFamily="18" charset="0"/>
              </a:rPr>
              <a:t>(Attachment F)</a:t>
            </a:r>
            <a:endParaRPr lang="en-US"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a:xfrm>
            <a:off x="1371600" y="2090056"/>
            <a:ext cx="9601200" cy="3897083"/>
          </a:xfrm>
        </p:spPr>
        <p:txBody>
          <a:bodyPr>
            <a:normAutofit/>
          </a:bodyPr>
          <a:lstStyle/>
          <a:p>
            <a:pPr>
              <a:spcBef>
                <a:spcPts val="0"/>
              </a:spcBef>
              <a:spcAft>
                <a:spcPts val="0"/>
              </a:spcAft>
            </a:pPr>
            <a:r>
              <a:rPr lang="en-US" dirty="0">
                <a:solidFill>
                  <a:srgbClr val="101D49"/>
                </a:solidFill>
                <a:latin typeface="Times New Roman" panose="02020603050405020304" pitchFamily="18" charset="0"/>
                <a:cs typeface="Times New Roman" panose="02020603050405020304" pitchFamily="18" charset="0"/>
              </a:rPr>
              <a:t>The Technical Proposal must be divided into the sections as described in Attachment F.  </a:t>
            </a:r>
          </a:p>
          <a:p>
            <a:pPr marL="0" indent="0">
              <a:spcBef>
                <a:spcPts val="0"/>
              </a:spcBef>
              <a:spcAft>
                <a:spcPts val="0"/>
              </a:spcAft>
              <a:buNone/>
            </a:pPr>
            <a:endParaRPr lang="en-US" dirty="0">
              <a:solidFill>
                <a:srgbClr val="101D49"/>
              </a:solidFill>
              <a:latin typeface="Times New Roman" panose="02020603050405020304" pitchFamily="18" charset="0"/>
              <a:cs typeface="Times New Roman" panose="02020603050405020304" pitchFamily="18" charset="0"/>
            </a:endParaRPr>
          </a:p>
          <a:p>
            <a:pPr>
              <a:spcBef>
                <a:spcPts val="0"/>
              </a:spcBef>
              <a:spcAft>
                <a:spcPts val="0"/>
              </a:spcAft>
            </a:pPr>
            <a:r>
              <a:rPr lang="en-US" dirty="0">
                <a:solidFill>
                  <a:srgbClr val="101D49"/>
                </a:solidFill>
                <a:latin typeface="Times New Roman" panose="02020603050405020304" pitchFamily="18" charset="0"/>
                <a:cs typeface="Times New Roman" panose="02020603050405020304" pitchFamily="18" charset="0"/>
              </a:rPr>
              <a:t>Every point made in each section must be addressed in the order given. The same outline numbers must be used in the response.  </a:t>
            </a:r>
          </a:p>
          <a:p>
            <a:pPr marL="0" indent="0">
              <a:spcBef>
                <a:spcPts val="0"/>
              </a:spcBef>
              <a:spcAft>
                <a:spcPts val="0"/>
              </a:spcAft>
              <a:buNone/>
            </a:pPr>
            <a:endParaRPr lang="en-US" dirty="0">
              <a:solidFill>
                <a:srgbClr val="101D49"/>
              </a:solidFill>
              <a:latin typeface="Times New Roman" panose="02020603050405020304" pitchFamily="18" charset="0"/>
              <a:cs typeface="Times New Roman" panose="02020603050405020304" pitchFamily="18" charset="0"/>
            </a:endParaRPr>
          </a:p>
          <a:p>
            <a:pPr>
              <a:spcBef>
                <a:spcPts val="0"/>
              </a:spcBef>
              <a:spcAft>
                <a:spcPts val="0"/>
              </a:spcAft>
            </a:pPr>
            <a:r>
              <a:rPr lang="en-US" dirty="0">
                <a:solidFill>
                  <a:srgbClr val="101D49"/>
                </a:solidFill>
                <a:latin typeface="Times New Roman" panose="02020603050405020304" pitchFamily="18" charset="0"/>
                <a:cs typeface="Times New Roman" panose="02020603050405020304" pitchFamily="18" charset="0"/>
              </a:rPr>
              <a:t>Where appropriate, supporting documentation may be referenced by a page and paragraph number. However, when this is done, the body of the Technical Proposal must contain a meaningful summary of the referenced material. The referenced document must be included as an appendix to the technical proposal with referenced sections clearly marked. If there are multiple references or multiple documents, these must be listed and organized for ease of use by the State. </a:t>
            </a:r>
          </a:p>
          <a:p>
            <a:pPr>
              <a:spcBef>
                <a:spcPts val="0"/>
              </a:spcBef>
              <a:spcAft>
                <a:spcPts val="0"/>
              </a:spcAft>
            </a:pPr>
            <a:endParaRPr lang="en-US" dirty="0">
              <a:solidFill>
                <a:srgbClr val="101D49"/>
              </a:solidFill>
              <a:latin typeface="Times New Roman" panose="02020603050405020304" pitchFamily="18" charset="0"/>
              <a:cs typeface="Times New Roman" panose="02020603050405020304" pitchFamily="18" charset="0"/>
            </a:endParaRPr>
          </a:p>
          <a:p>
            <a:pPr>
              <a:spcBef>
                <a:spcPts val="0"/>
              </a:spcBef>
              <a:spcAft>
                <a:spcPts val="0"/>
              </a:spcAft>
            </a:pPr>
            <a:r>
              <a:rPr lang="en-US" dirty="0">
                <a:solidFill>
                  <a:srgbClr val="101D49"/>
                </a:solidFill>
                <a:latin typeface="Times New Roman" panose="02020603050405020304" pitchFamily="18" charset="0"/>
                <a:cs typeface="Times New Roman" panose="02020603050405020304" pitchFamily="18" charset="0"/>
              </a:rPr>
              <a:t>The Technical Proposal should not exceed 100 pages, excluding attachments.</a:t>
            </a:r>
          </a:p>
        </p:txBody>
      </p:sp>
      <p:sp>
        <p:nvSpPr>
          <p:cNvPr id="2" name="Slide Number Placeholder 1">
            <a:extLst>
              <a:ext uri="{FF2B5EF4-FFF2-40B4-BE49-F238E27FC236}">
                <a16:creationId xmlns:a16="http://schemas.microsoft.com/office/drawing/2014/main" id="{2314E21A-0DBC-D397-8296-4B8755BB56A6}"/>
              </a:ext>
            </a:extLst>
          </p:cNvPr>
          <p:cNvSpPr>
            <a:spLocks noGrp="1"/>
          </p:cNvSpPr>
          <p:nvPr>
            <p:ph type="sldNum" sz="quarter" idx="12"/>
          </p:nvPr>
        </p:nvSpPr>
        <p:spPr/>
        <p:txBody>
          <a:bodyPr/>
          <a:lstStyle/>
          <a:p>
            <a:fld id="{33943F3E-CE48-48F4-A664-D93E49928CBC}" type="slidenum">
              <a:rPr lang="en-US" smtClean="0"/>
              <a:pPr/>
              <a:t>14</a:t>
            </a:fld>
            <a:endParaRPr lang="en-US" dirty="0"/>
          </a:p>
        </p:txBody>
      </p:sp>
    </p:spTree>
    <p:extLst>
      <p:ext uri="{BB962C8B-B14F-4D97-AF65-F5344CB8AC3E}">
        <p14:creationId xmlns:p14="http://schemas.microsoft.com/office/powerpoint/2010/main" val="16441214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Functional Requirements Matrix </a:t>
            </a:r>
            <a:r>
              <a:rPr lang="en-US" sz="2400" dirty="0">
                <a:latin typeface="Times New Roman" panose="02020603050405020304" pitchFamily="18" charset="0"/>
                <a:cs typeface="Times New Roman" panose="02020603050405020304" pitchFamily="18" charset="0"/>
              </a:rPr>
              <a:t>(Attachment N)</a:t>
            </a:r>
            <a:endParaRPr lang="en-US"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a:xfrm>
            <a:off x="1371600" y="2269670"/>
            <a:ext cx="9601200" cy="3717469"/>
          </a:xfrm>
        </p:spPr>
        <p:txBody>
          <a:bodyPr>
            <a:normAutofit/>
          </a:bodyPr>
          <a:lstStyle/>
          <a:p>
            <a:pPr>
              <a:spcBef>
                <a:spcPts val="0"/>
              </a:spcBef>
              <a:spcAft>
                <a:spcPts val="0"/>
              </a:spcAft>
            </a:pPr>
            <a:r>
              <a:rPr lang="en-US" dirty="0">
                <a:solidFill>
                  <a:srgbClr val="101D49"/>
                </a:solidFill>
                <a:latin typeface="Times New Roman" panose="02020603050405020304" pitchFamily="18" charset="0"/>
                <a:cs typeface="Times New Roman" panose="02020603050405020304" pitchFamily="18" charset="0"/>
              </a:rPr>
              <a:t>Please respond to all of the functions in the Questionnaire tab. Descriptions of the available responses are provided below. For each function enter an "X" under the response column that best describes your solution's ability to meet that functionality or an equivalent requiring customization. </a:t>
            </a:r>
          </a:p>
          <a:p>
            <a:pPr>
              <a:spcBef>
                <a:spcPts val="0"/>
              </a:spcBef>
              <a:spcAft>
                <a:spcPts val="0"/>
              </a:spcAft>
            </a:pPr>
            <a:endParaRPr lang="en-US" dirty="0">
              <a:solidFill>
                <a:srgbClr val="101D49"/>
              </a:solidFill>
              <a:latin typeface="Times New Roman" panose="02020603050405020304" pitchFamily="18" charset="0"/>
              <a:cs typeface="Times New Roman" panose="02020603050405020304" pitchFamily="18" charset="0"/>
            </a:endParaRPr>
          </a:p>
          <a:p>
            <a:pPr>
              <a:spcBef>
                <a:spcPts val="0"/>
              </a:spcBef>
              <a:spcAft>
                <a:spcPts val="0"/>
              </a:spcAft>
            </a:pPr>
            <a:r>
              <a:rPr lang="en-US" dirty="0">
                <a:solidFill>
                  <a:srgbClr val="101D49"/>
                </a:solidFill>
                <a:latin typeface="Times New Roman" panose="02020603050405020304" pitchFamily="18" charset="0"/>
                <a:cs typeface="Times New Roman" panose="02020603050405020304" pitchFamily="18" charset="0"/>
              </a:rPr>
              <a:t>Use the Comments cell in column H to respond to every functionality for which you have selected the "Planned" or "NA" option, and please describe when your solution will meet the functional requirement or why it will not. For every functionality for which you have selected the "Customization Required" option please describe the expected level of effort and any risks associated with that customization. Additional comments in column H are not required for functional requirements with "Existing" responses.</a:t>
            </a:r>
          </a:p>
        </p:txBody>
      </p:sp>
      <p:sp>
        <p:nvSpPr>
          <p:cNvPr id="2" name="Slide Number Placeholder 1">
            <a:extLst>
              <a:ext uri="{FF2B5EF4-FFF2-40B4-BE49-F238E27FC236}">
                <a16:creationId xmlns:a16="http://schemas.microsoft.com/office/drawing/2014/main" id="{2DF9F17F-EA7A-BBCD-ADF8-B1E2FA27C32C}"/>
              </a:ext>
            </a:extLst>
          </p:cNvPr>
          <p:cNvSpPr>
            <a:spLocks noGrp="1"/>
          </p:cNvSpPr>
          <p:nvPr>
            <p:ph type="sldNum" sz="quarter" idx="12"/>
          </p:nvPr>
        </p:nvSpPr>
        <p:spPr/>
        <p:txBody>
          <a:bodyPr/>
          <a:lstStyle/>
          <a:p>
            <a:fld id="{33943F3E-CE48-48F4-A664-D93E49928CBC}" type="slidenum">
              <a:rPr lang="en-US" smtClean="0"/>
              <a:pPr/>
              <a:t>15</a:t>
            </a:fld>
            <a:endParaRPr lang="en-US" dirty="0"/>
          </a:p>
        </p:txBody>
      </p:sp>
    </p:spTree>
    <p:extLst>
      <p:ext uri="{BB962C8B-B14F-4D97-AF65-F5344CB8AC3E}">
        <p14:creationId xmlns:p14="http://schemas.microsoft.com/office/powerpoint/2010/main" val="12878811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Cloud Questionnaire and Terms </a:t>
            </a:r>
            <a:r>
              <a:rPr kumimoji="0" lang="en-US" sz="2400" b="1" i="0" u="none" strike="noStrike" kern="1200" cap="none" spc="0" normalizeH="0" baseline="0" noProof="0" dirty="0">
                <a:ln>
                  <a:noFill/>
                </a:ln>
                <a:solidFill>
                  <a:srgbClr val="101D49"/>
                </a:solidFill>
                <a:effectLst/>
                <a:uLnTx/>
                <a:uFillTx/>
                <a:latin typeface="Times New Roman" panose="02020603050405020304" pitchFamily="18" charset="0"/>
                <a:ea typeface="+mj-ea"/>
                <a:cs typeface="Times New Roman" panose="02020603050405020304" pitchFamily="18" charset="0"/>
              </a:rPr>
              <a:t>(Attachments M, B1-B3)</a:t>
            </a:r>
            <a:endParaRPr lang="en-US"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a:xfrm>
            <a:off x="1371600" y="2253342"/>
            <a:ext cx="9601200" cy="3733797"/>
          </a:xfrm>
        </p:spPr>
        <p:txBody>
          <a:bodyPr>
            <a:normAutofit/>
          </a:bodyPr>
          <a:lstStyle/>
          <a:p>
            <a:pPr>
              <a:spcBef>
                <a:spcPts val="0"/>
              </a:spcBef>
              <a:spcAft>
                <a:spcPts val="0"/>
              </a:spcAft>
            </a:pPr>
            <a:r>
              <a:rPr lang="en-US" dirty="0">
                <a:solidFill>
                  <a:srgbClr val="101D49"/>
                </a:solidFill>
                <a:latin typeface="Times New Roman" panose="02020603050405020304" pitchFamily="18" charset="0"/>
                <a:cs typeface="Times New Roman" panose="02020603050405020304" pitchFamily="18" charset="0"/>
              </a:rPr>
              <a:t>Please complete Attachment M – Cloud Questionnaire. Any “assessment responses” contained within this questionnaire were provided so that the Indiana Office of Technology would be able to evaluate the extent to which a particular product or service aligns with the State of Indiana’s required security controls. It is not to be disclosed publicly, under Ind. Code §§ 5-14-3-4(a)(4) and (b)(10), unless disclosure is required by law.</a:t>
            </a:r>
          </a:p>
          <a:p>
            <a:pPr>
              <a:spcBef>
                <a:spcPts val="0"/>
              </a:spcBef>
              <a:spcAft>
                <a:spcPts val="0"/>
              </a:spcAft>
            </a:pPr>
            <a:endParaRPr lang="en-US" dirty="0">
              <a:solidFill>
                <a:srgbClr val="101D49"/>
              </a:solidFill>
              <a:latin typeface="Times New Roman" panose="02020603050405020304" pitchFamily="18" charset="0"/>
              <a:cs typeface="Times New Roman" panose="02020603050405020304" pitchFamily="18" charset="0"/>
            </a:endParaRPr>
          </a:p>
          <a:p>
            <a:pPr>
              <a:spcBef>
                <a:spcPts val="0"/>
              </a:spcBef>
              <a:spcAft>
                <a:spcPts val="0"/>
              </a:spcAft>
            </a:pPr>
            <a:r>
              <a:rPr lang="en-US" dirty="0">
                <a:solidFill>
                  <a:srgbClr val="101D49"/>
                </a:solidFill>
                <a:latin typeface="Times New Roman" panose="02020603050405020304" pitchFamily="18" charset="0"/>
                <a:cs typeface="Times New Roman" panose="02020603050405020304" pitchFamily="18" charset="0"/>
              </a:rPr>
              <a:t>Additional exhibits outlining the State’s Cloud Terms and Conditions are also contained in Attachments B1, B2 and B3, respectively Infrastructure-as-a-Service (IaaS), Platform-as-a-Service (PaaS), and Software-as-a-Service (SaaS). These additional exhibits are applicable to any vendor proposing a Cloud Computing service.</a:t>
            </a:r>
          </a:p>
        </p:txBody>
      </p:sp>
      <p:sp>
        <p:nvSpPr>
          <p:cNvPr id="2" name="Slide Number Placeholder 1">
            <a:extLst>
              <a:ext uri="{FF2B5EF4-FFF2-40B4-BE49-F238E27FC236}">
                <a16:creationId xmlns:a16="http://schemas.microsoft.com/office/drawing/2014/main" id="{3114A197-87B8-3D49-9B2B-AB684E99D611}"/>
              </a:ext>
            </a:extLst>
          </p:cNvPr>
          <p:cNvSpPr>
            <a:spLocks noGrp="1"/>
          </p:cNvSpPr>
          <p:nvPr>
            <p:ph type="sldNum" sz="quarter" idx="12"/>
          </p:nvPr>
        </p:nvSpPr>
        <p:spPr/>
        <p:txBody>
          <a:bodyPr/>
          <a:lstStyle/>
          <a:p>
            <a:fld id="{33943F3E-CE48-48F4-A664-D93E49928CBC}" type="slidenum">
              <a:rPr lang="en-US" smtClean="0"/>
              <a:pPr/>
              <a:t>16</a:t>
            </a:fld>
            <a:endParaRPr lang="en-US" dirty="0"/>
          </a:p>
        </p:txBody>
      </p:sp>
    </p:spTree>
    <p:extLst>
      <p:ext uri="{BB962C8B-B14F-4D97-AF65-F5344CB8AC3E}">
        <p14:creationId xmlns:p14="http://schemas.microsoft.com/office/powerpoint/2010/main" val="28057683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Cost Proposal </a:t>
            </a:r>
            <a:r>
              <a:rPr lang="en-US" sz="2400" dirty="0">
                <a:latin typeface="Times New Roman" panose="02020603050405020304" pitchFamily="18" charset="0"/>
                <a:cs typeface="Times New Roman" panose="02020603050405020304" pitchFamily="18" charset="0"/>
              </a:rPr>
              <a:t>(Attachment D)</a:t>
            </a:r>
            <a:endParaRPr lang="en-US"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a:xfrm>
            <a:off x="1371600" y="1978904"/>
            <a:ext cx="9601200" cy="4008236"/>
          </a:xfrm>
        </p:spPr>
        <p:txBody>
          <a:bodyPr>
            <a:noAutofit/>
          </a:bodyPr>
          <a:lstStyle/>
          <a:p>
            <a:r>
              <a:rPr lang="en-US" dirty="0">
                <a:solidFill>
                  <a:srgbClr val="101D49"/>
                </a:solidFill>
                <a:latin typeface="Times New Roman" panose="02020603050405020304" pitchFamily="18" charset="0"/>
                <a:cs typeface="Times New Roman" panose="02020603050405020304" pitchFamily="18" charset="0"/>
              </a:rPr>
              <a:t>Please complete the template provided for the Cost Proposal by populating ONLY the yellow shaded cells.</a:t>
            </a:r>
          </a:p>
          <a:p>
            <a:r>
              <a:rPr lang="en-US" dirty="0">
                <a:solidFill>
                  <a:srgbClr val="101D49"/>
                </a:solidFill>
                <a:latin typeface="Times New Roman" panose="02020603050405020304" pitchFamily="18" charset="0"/>
                <a:cs typeface="Times New Roman" panose="02020603050405020304" pitchFamily="18" charset="0"/>
              </a:rPr>
              <a:t>Attachment D</a:t>
            </a:r>
            <a:r>
              <a:rPr lang="en-US" b="1" dirty="0">
                <a:solidFill>
                  <a:srgbClr val="101D49"/>
                </a:solidFill>
                <a:latin typeface="Times New Roman" panose="02020603050405020304" pitchFamily="18" charset="0"/>
                <a:cs typeface="Times New Roman" panose="02020603050405020304" pitchFamily="18" charset="0"/>
              </a:rPr>
              <a:t> </a:t>
            </a:r>
            <a:r>
              <a:rPr lang="en-US" dirty="0">
                <a:solidFill>
                  <a:srgbClr val="101D49"/>
                </a:solidFill>
                <a:latin typeface="Times New Roman" panose="02020603050405020304" pitchFamily="18" charset="0"/>
                <a:cs typeface="Times New Roman" panose="02020603050405020304" pitchFamily="18" charset="0"/>
              </a:rPr>
              <a:t>(Cost Proposal) must be returned in the original </a:t>
            </a:r>
            <a:r>
              <a:rPr lang="en-US" b="1" u="sng" dirty="0">
                <a:solidFill>
                  <a:srgbClr val="101D49"/>
                </a:solidFill>
                <a:latin typeface="Times New Roman" panose="02020603050405020304" pitchFamily="18" charset="0"/>
                <a:cs typeface="Times New Roman" panose="02020603050405020304" pitchFamily="18" charset="0"/>
              </a:rPr>
              <a:t>Excel</a:t>
            </a:r>
            <a:r>
              <a:rPr lang="en-US" dirty="0">
                <a:solidFill>
                  <a:srgbClr val="101D49"/>
                </a:solidFill>
                <a:latin typeface="Times New Roman" panose="02020603050405020304" pitchFamily="18" charset="0"/>
                <a:cs typeface="Times New Roman" panose="02020603050405020304" pitchFamily="18" charset="0"/>
              </a:rPr>
              <a:t> format.</a:t>
            </a:r>
          </a:p>
          <a:p>
            <a:r>
              <a:rPr lang="en-US" dirty="0">
                <a:solidFill>
                  <a:srgbClr val="101D49"/>
                </a:solidFill>
                <a:latin typeface="Times New Roman" panose="02020603050405020304" pitchFamily="18" charset="0"/>
                <a:cs typeface="Times New Roman" panose="02020603050405020304" pitchFamily="18" charset="0"/>
              </a:rPr>
              <a:t>Cost scores will then be normalized to one another, based on the lowest cost proposal evaluated.  The lowest cost proposal receives a total of 25 points.  The normalization formula is as follows:</a:t>
            </a:r>
          </a:p>
          <a:p>
            <a:pPr marL="0" indent="0" algn="ctr">
              <a:buNone/>
            </a:pPr>
            <a:r>
              <a:rPr lang="en-US" i="1" dirty="0">
                <a:solidFill>
                  <a:srgbClr val="101D49"/>
                </a:solidFill>
                <a:latin typeface="Times New Roman" panose="02020603050405020304" pitchFamily="18" charset="0"/>
                <a:cs typeface="Times New Roman" panose="02020603050405020304" pitchFamily="18" charset="0"/>
              </a:rPr>
              <a:t>Respondent’s Cost Score = (Lowest Cost Proposal / Total Cost of Proposal) X 25</a:t>
            </a:r>
          </a:p>
          <a:p>
            <a:pPr marL="0" indent="0">
              <a:spcBef>
                <a:spcPts val="0"/>
              </a:spcBef>
              <a:spcAft>
                <a:spcPts val="0"/>
              </a:spcAft>
              <a:buNone/>
            </a:pPr>
            <a:endParaRPr lang="en-US" dirty="0">
              <a:solidFill>
                <a:srgbClr val="101D49"/>
              </a:solidFill>
            </a:endParaRPr>
          </a:p>
        </p:txBody>
      </p:sp>
      <p:sp>
        <p:nvSpPr>
          <p:cNvPr id="2" name="Slide Number Placeholder 1">
            <a:extLst>
              <a:ext uri="{FF2B5EF4-FFF2-40B4-BE49-F238E27FC236}">
                <a16:creationId xmlns:a16="http://schemas.microsoft.com/office/drawing/2014/main" id="{35303971-E88E-BD18-D7DD-64CB7D2E32D0}"/>
              </a:ext>
            </a:extLst>
          </p:cNvPr>
          <p:cNvSpPr>
            <a:spLocks noGrp="1"/>
          </p:cNvSpPr>
          <p:nvPr>
            <p:ph type="sldNum" sz="quarter" idx="12"/>
          </p:nvPr>
        </p:nvSpPr>
        <p:spPr/>
        <p:txBody>
          <a:bodyPr/>
          <a:lstStyle/>
          <a:p>
            <a:fld id="{33943F3E-CE48-48F4-A664-D93E49928CBC}" type="slidenum">
              <a:rPr lang="en-US" smtClean="0"/>
              <a:pPr/>
              <a:t>17</a:t>
            </a:fld>
            <a:endParaRPr lang="en-US" dirty="0"/>
          </a:p>
        </p:txBody>
      </p:sp>
    </p:spTree>
    <p:extLst>
      <p:ext uri="{BB962C8B-B14F-4D97-AF65-F5344CB8AC3E}">
        <p14:creationId xmlns:p14="http://schemas.microsoft.com/office/powerpoint/2010/main" val="4831128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ECEFD53-6697-805E-F977-EC16DB74EABD}"/>
              </a:ext>
            </a:extLst>
          </p:cNvPr>
          <p:cNvPicPr>
            <a:picLocks noChangeAspect="1"/>
          </p:cNvPicPr>
          <p:nvPr/>
        </p:nvPicPr>
        <p:blipFill>
          <a:blip r:embed="rId3"/>
          <a:stretch>
            <a:fillRect/>
          </a:stretch>
        </p:blipFill>
        <p:spPr>
          <a:xfrm>
            <a:off x="698800" y="2247796"/>
            <a:ext cx="10624457" cy="3381226"/>
          </a:xfrm>
          <a:prstGeom prst="rect">
            <a:avLst/>
          </a:prstGeom>
        </p:spPr>
      </p:pic>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Cost Proposal </a:t>
            </a:r>
            <a:r>
              <a:rPr lang="en-US" sz="2400" dirty="0">
                <a:latin typeface="Times New Roman" panose="02020603050405020304" pitchFamily="18" charset="0"/>
                <a:cs typeface="Times New Roman" panose="02020603050405020304" pitchFamily="18" charset="0"/>
              </a:rPr>
              <a:t>(Attachment D)</a:t>
            </a:r>
            <a:endParaRPr lang="en-US" dirty="0">
              <a:latin typeface="Times New Roman" panose="02020603050405020304" pitchFamily="18" charset="0"/>
              <a:cs typeface="Times New Roman" panose="02020603050405020304" pitchFamily="18" charset="0"/>
            </a:endParaRPr>
          </a:p>
        </p:txBody>
      </p:sp>
      <p:cxnSp>
        <p:nvCxnSpPr>
          <p:cNvPr id="5" name="Straight Arrow Connector 4">
            <a:extLst>
              <a:ext uri="{FF2B5EF4-FFF2-40B4-BE49-F238E27FC236}">
                <a16:creationId xmlns:a16="http://schemas.microsoft.com/office/drawing/2014/main" id="{52C3F41C-8935-4F91-9184-142623B1EC46}"/>
              </a:ext>
            </a:extLst>
          </p:cNvPr>
          <p:cNvCxnSpPr>
            <a:cxnSpLocks/>
            <a:stCxn id="11" idx="3"/>
          </p:cNvCxnSpPr>
          <p:nvPr/>
        </p:nvCxnSpPr>
        <p:spPr>
          <a:xfrm>
            <a:off x="8969710" y="2310065"/>
            <a:ext cx="1377939" cy="106564"/>
          </a:xfrm>
          <a:prstGeom prst="straightConnector1">
            <a:avLst/>
          </a:prstGeom>
          <a:ln w="12700">
            <a:solidFill>
              <a:schemeClr val="accent6">
                <a:lumMod val="50000"/>
              </a:schemeClr>
            </a:solidFill>
            <a:tailEnd type="triangle"/>
          </a:ln>
        </p:spPr>
        <p:style>
          <a:lnRef idx="1">
            <a:schemeClr val="accent6"/>
          </a:lnRef>
          <a:fillRef idx="0">
            <a:schemeClr val="accent6"/>
          </a:fillRef>
          <a:effectRef idx="0">
            <a:schemeClr val="accent6"/>
          </a:effectRef>
          <a:fontRef idx="minor">
            <a:schemeClr val="tx1"/>
          </a:fontRef>
        </p:style>
      </p:cxnSp>
      <p:cxnSp>
        <p:nvCxnSpPr>
          <p:cNvPr id="9" name="Straight Arrow Connector 8">
            <a:extLst>
              <a:ext uri="{FF2B5EF4-FFF2-40B4-BE49-F238E27FC236}">
                <a16:creationId xmlns:a16="http://schemas.microsoft.com/office/drawing/2014/main" id="{5ED5FA68-8F4A-43D7-2E4A-095163596FC4}"/>
              </a:ext>
            </a:extLst>
          </p:cNvPr>
          <p:cNvCxnSpPr>
            <a:cxnSpLocks/>
          </p:cNvCxnSpPr>
          <p:nvPr/>
        </p:nvCxnSpPr>
        <p:spPr>
          <a:xfrm flipV="1">
            <a:off x="9088311" y="5569026"/>
            <a:ext cx="1394879" cy="386490"/>
          </a:xfrm>
          <a:prstGeom prst="straightConnector1">
            <a:avLst/>
          </a:prstGeom>
          <a:ln w="12700">
            <a:solidFill>
              <a:schemeClr val="accent6">
                <a:lumMod val="50000"/>
              </a:schemeClr>
            </a:solidFill>
            <a:tailEnd type="triangle"/>
          </a:ln>
        </p:spPr>
        <p:style>
          <a:lnRef idx="1">
            <a:schemeClr val="accent6"/>
          </a:lnRef>
          <a:fillRef idx="0">
            <a:schemeClr val="accent6"/>
          </a:fillRef>
          <a:effectRef idx="0">
            <a:schemeClr val="accent6"/>
          </a:effectRef>
          <a:fontRef idx="minor">
            <a:schemeClr val="tx1"/>
          </a:fontRef>
        </p:style>
      </p:cxnSp>
      <p:sp>
        <p:nvSpPr>
          <p:cNvPr id="11" name="TextBox 10">
            <a:extLst>
              <a:ext uri="{FF2B5EF4-FFF2-40B4-BE49-F238E27FC236}">
                <a16:creationId xmlns:a16="http://schemas.microsoft.com/office/drawing/2014/main" id="{871B891B-CD19-D450-2695-CB67C7C50CC6}"/>
              </a:ext>
            </a:extLst>
          </p:cNvPr>
          <p:cNvSpPr txBox="1"/>
          <p:nvPr/>
        </p:nvSpPr>
        <p:spPr>
          <a:xfrm>
            <a:off x="5489092" y="1986899"/>
            <a:ext cx="3480618" cy="646331"/>
          </a:xfrm>
          <a:prstGeom prst="rect">
            <a:avLst/>
          </a:prstGeom>
          <a:noFill/>
        </p:spPr>
        <p:txBody>
          <a:bodyPr wrap="square" rtlCol="0">
            <a:spAutoFit/>
          </a:bodyPr>
          <a:lstStyle/>
          <a:p>
            <a:r>
              <a:rPr lang="en-US" sz="1200" dirty="0">
                <a:solidFill>
                  <a:srgbClr val="0000FF"/>
                </a:solidFill>
                <a:latin typeface="Times New Roman" panose="02020603050405020304" pitchFamily="18" charset="0"/>
                <a:cs typeface="Times New Roman" panose="02020603050405020304" pitchFamily="18" charset="0"/>
              </a:rPr>
              <a:t>Respondents must fill in Respondent Name cell on the summary tab, and it will automatically populate on all other tabs</a:t>
            </a:r>
          </a:p>
        </p:txBody>
      </p:sp>
      <p:sp>
        <p:nvSpPr>
          <p:cNvPr id="13" name="TextBox 12">
            <a:extLst>
              <a:ext uri="{FF2B5EF4-FFF2-40B4-BE49-F238E27FC236}">
                <a16:creationId xmlns:a16="http://schemas.microsoft.com/office/drawing/2014/main" id="{F1B23AFD-ADE3-56FA-C6C6-71721D5EC469}"/>
              </a:ext>
            </a:extLst>
          </p:cNvPr>
          <p:cNvSpPr txBox="1"/>
          <p:nvPr/>
        </p:nvSpPr>
        <p:spPr>
          <a:xfrm>
            <a:off x="6494439" y="5617272"/>
            <a:ext cx="2475271" cy="646331"/>
          </a:xfrm>
          <a:prstGeom prst="rect">
            <a:avLst/>
          </a:prstGeom>
          <a:noFill/>
        </p:spPr>
        <p:txBody>
          <a:bodyPr wrap="square" rtlCol="0">
            <a:spAutoFit/>
          </a:bodyPr>
          <a:lstStyle/>
          <a:p>
            <a:r>
              <a:rPr lang="en-US" sz="1200" dirty="0">
                <a:solidFill>
                  <a:srgbClr val="0000FF"/>
                </a:solidFill>
                <a:latin typeface="Times New Roman" panose="02020603050405020304" pitchFamily="18" charset="0"/>
                <a:cs typeface="Times New Roman" panose="02020603050405020304" pitchFamily="18" charset="0"/>
              </a:rPr>
              <a:t>Total bid will be calculated as the sum total of the base contract costs (years 1-3)</a:t>
            </a:r>
          </a:p>
        </p:txBody>
      </p:sp>
      <p:sp>
        <p:nvSpPr>
          <p:cNvPr id="18" name="TextBox 17">
            <a:extLst>
              <a:ext uri="{FF2B5EF4-FFF2-40B4-BE49-F238E27FC236}">
                <a16:creationId xmlns:a16="http://schemas.microsoft.com/office/drawing/2014/main" id="{988837A2-2FC5-C722-5BF3-6325287E82B1}"/>
              </a:ext>
            </a:extLst>
          </p:cNvPr>
          <p:cNvSpPr txBox="1"/>
          <p:nvPr/>
        </p:nvSpPr>
        <p:spPr>
          <a:xfrm>
            <a:off x="698800" y="5478773"/>
            <a:ext cx="2566620" cy="461665"/>
          </a:xfrm>
          <a:prstGeom prst="rect">
            <a:avLst/>
          </a:prstGeom>
          <a:noFill/>
        </p:spPr>
        <p:txBody>
          <a:bodyPr wrap="square" rtlCol="0">
            <a:spAutoFit/>
          </a:bodyPr>
          <a:lstStyle/>
          <a:p>
            <a:r>
              <a:rPr lang="en-US" sz="1200" dirty="0">
                <a:solidFill>
                  <a:srgbClr val="0000FF"/>
                </a:solidFill>
                <a:latin typeface="Times New Roman" panose="02020603050405020304" pitchFamily="18" charset="0"/>
                <a:cs typeface="Times New Roman" panose="02020603050405020304" pitchFamily="18" charset="0"/>
              </a:rPr>
              <a:t>The cost per year is calculated using the sum of all cost types for that year</a:t>
            </a:r>
            <a:endParaRPr lang="en-US" sz="1200" dirty="0">
              <a:latin typeface="Times New Roman" panose="02020603050405020304" pitchFamily="18" charset="0"/>
              <a:cs typeface="Times New Roman" panose="02020603050405020304" pitchFamily="18" charset="0"/>
            </a:endParaRPr>
          </a:p>
        </p:txBody>
      </p:sp>
      <p:cxnSp>
        <p:nvCxnSpPr>
          <p:cNvPr id="19" name="Straight Arrow Connector 18">
            <a:extLst>
              <a:ext uri="{FF2B5EF4-FFF2-40B4-BE49-F238E27FC236}">
                <a16:creationId xmlns:a16="http://schemas.microsoft.com/office/drawing/2014/main" id="{3C6678AA-CA6C-A96B-8CE3-B1F4D4739BDF}"/>
              </a:ext>
            </a:extLst>
          </p:cNvPr>
          <p:cNvCxnSpPr>
            <a:cxnSpLocks/>
            <a:stCxn id="18" idx="0"/>
          </p:cNvCxnSpPr>
          <p:nvPr/>
        </p:nvCxnSpPr>
        <p:spPr>
          <a:xfrm flipV="1">
            <a:off x="1982110" y="5066945"/>
            <a:ext cx="704812" cy="411828"/>
          </a:xfrm>
          <a:prstGeom prst="straightConnector1">
            <a:avLst/>
          </a:prstGeom>
          <a:ln w="12700">
            <a:solidFill>
              <a:schemeClr val="accent6">
                <a:lumMod val="50000"/>
              </a:schemeClr>
            </a:solidFill>
            <a:tailEnd type="triangle"/>
          </a:ln>
        </p:spPr>
        <p:style>
          <a:lnRef idx="1">
            <a:schemeClr val="accent6"/>
          </a:lnRef>
          <a:fillRef idx="0">
            <a:schemeClr val="accent6"/>
          </a:fillRef>
          <a:effectRef idx="0">
            <a:schemeClr val="accent6"/>
          </a:effectRef>
          <a:fontRef idx="minor">
            <a:schemeClr val="tx1"/>
          </a:fontRef>
        </p:style>
      </p:cxnSp>
      <p:sp>
        <p:nvSpPr>
          <p:cNvPr id="2" name="Slide Number Placeholder 1">
            <a:extLst>
              <a:ext uri="{FF2B5EF4-FFF2-40B4-BE49-F238E27FC236}">
                <a16:creationId xmlns:a16="http://schemas.microsoft.com/office/drawing/2014/main" id="{341AC4AB-2787-0A99-DDA1-5AE0F309CE76}"/>
              </a:ext>
            </a:extLst>
          </p:cNvPr>
          <p:cNvSpPr>
            <a:spLocks noGrp="1"/>
          </p:cNvSpPr>
          <p:nvPr>
            <p:ph type="sldNum" sz="quarter" idx="12"/>
          </p:nvPr>
        </p:nvSpPr>
        <p:spPr/>
        <p:txBody>
          <a:bodyPr/>
          <a:lstStyle/>
          <a:p>
            <a:fld id="{33943F3E-CE48-48F4-A664-D93E49928CBC}" type="slidenum">
              <a:rPr lang="en-US" smtClean="0"/>
              <a:pPr/>
              <a:t>18</a:t>
            </a:fld>
            <a:endParaRPr lang="en-US" dirty="0"/>
          </a:p>
        </p:txBody>
      </p:sp>
    </p:spTree>
    <p:extLst>
      <p:ext uri="{BB962C8B-B14F-4D97-AF65-F5344CB8AC3E}">
        <p14:creationId xmlns:p14="http://schemas.microsoft.com/office/powerpoint/2010/main" val="10829507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40F86ED-6B25-3FB7-C0A1-72B5C4202D8A}"/>
              </a:ext>
            </a:extLst>
          </p:cNvPr>
          <p:cNvPicPr>
            <a:picLocks noChangeAspect="1"/>
          </p:cNvPicPr>
          <p:nvPr/>
        </p:nvPicPr>
        <p:blipFill rotWithShape="1">
          <a:blip r:embed="rId3"/>
          <a:srcRect t="150" b="1"/>
          <a:stretch/>
        </p:blipFill>
        <p:spPr>
          <a:xfrm>
            <a:off x="3523942" y="1856791"/>
            <a:ext cx="5112666" cy="4487069"/>
          </a:xfrm>
          <a:prstGeom prst="rect">
            <a:avLst/>
          </a:prstGeom>
        </p:spPr>
      </p:pic>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Cost Proposal </a:t>
            </a:r>
            <a:r>
              <a:rPr lang="en-US" sz="2400" dirty="0">
                <a:latin typeface="Times New Roman" panose="02020603050405020304" pitchFamily="18" charset="0"/>
                <a:cs typeface="Times New Roman" panose="02020603050405020304" pitchFamily="18" charset="0"/>
              </a:rPr>
              <a:t>(Attachment D)</a:t>
            </a:r>
            <a:endParaRPr lang="en-US" dirty="0">
              <a:latin typeface="Times New Roman" panose="02020603050405020304" pitchFamily="18" charset="0"/>
              <a:cs typeface="Times New Roman" panose="02020603050405020304" pitchFamily="18" charset="0"/>
            </a:endParaRPr>
          </a:p>
        </p:txBody>
      </p:sp>
      <p:cxnSp>
        <p:nvCxnSpPr>
          <p:cNvPr id="6" name="Straight Arrow Connector 5">
            <a:extLst>
              <a:ext uri="{FF2B5EF4-FFF2-40B4-BE49-F238E27FC236}">
                <a16:creationId xmlns:a16="http://schemas.microsoft.com/office/drawing/2014/main" id="{C66CAB55-3118-4509-F451-A41F1D6D8C93}"/>
              </a:ext>
            </a:extLst>
          </p:cNvPr>
          <p:cNvCxnSpPr>
            <a:cxnSpLocks/>
          </p:cNvCxnSpPr>
          <p:nvPr/>
        </p:nvCxnSpPr>
        <p:spPr>
          <a:xfrm>
            <a:off x="2747814" y="2997625"/>
            <a:ext cx="3348185" cy="772735"/>
          </a:xfrm>
          <a:prstGeom prst="straightConnector1">
            <a:avLst/>
          </a:prstGeom>
          <a:ln w="12700">
            <a:solidFill>
              <a:schemeClr val="accent6">
                <a:lumMod val="50000"/>
              </a:schemeClr>
            </a:solidFill>
            <a:tailEnd type="triangle"/>
          </a:ln>
        </p:spPr>
        <p:style>
          <a:lnRef idx="1">
            <a:schemeClr val="accent6"/>
          </a:lnRef>
          <a:fillRef idx="0">
            <a:schemeClr val="accent6"/>
          </a:fillRef>
          <a:effectRef idx="0">
            <a:schemeClr val="accent6"/>
          </a:effectRef>
          <a:fontRef idx="minor">
            <a:schemeClr val="tx1"/>
          </a:fontRef>
        </p:style>
      </p:cxnSp>
      <p:cxnSp>
        <p:nvCxnSpPr>
          <p:cNvPr id="9" name="Straight Arrow Connector 8">
            <a:extLst>
              <a:ext uri="{FF2B5EF4-FFF2-40B4-BE49-F238E27FC236}">
                <a16:creationId xmlns:a16="http://schemas.microsoft.com/office/drawing/2014/main" id="{5ED5FA68-8F4A-43D7-2E4A-095163596FC4}"/>
              </a:ext>
            </a:extLst>
          </p:cNvPr>
          <p:cNvCxnSpPr>
            <a:cxnSpLocks/>
          </p:cNvCxnSpPr>
          <p:nvPr/>
        </p:nvCxnSpPr>
        <p:spPr>
          <a:xfrm flipH="1">
            <a:off x="7383566" y="2911151"/>
            <a:ext cx="1320439" cy="847147"/>
          </a:xfrm>
          <a:prstGeom prst="straightConnector1">
            <a:avLst/>
          </a:prstGeom>
          <a:ln w="12700">
            <a:solidFill>
              <a:schemeClr val="accent6">
                <a:lumMod val="50000"/>
              </a:schemeClr>
            </a:solidFill>
            <a:tailEnd type="triangle"/>
          </a:ln>
        </p:spPr>
        <p:style>
          <a:lnRef idx="1">
            <a:schemeClr val="accent6"/>
          </a:lnRef>
          <a:fillRef idx="0">
            <a:schemeClr val="accent6"/>
          </a:fillRef>
          <a:effectRef idx="0">
            <a:schemeClr val="accent6"/>
          </a:effectRef>
          <a:fontRef idx="minor">
            <a:schemeClr val="tx1"/>
          </a:fontRef>
        </p:style>
      </p:cxnSp>
      <p:sp>
        <p:nvSpPr>
          <p:cNvPr id="12" name="TextBox 11">
            <a:extLst>
              <a:ext uri="{FF2B5EF4-FFF2-40B4-BE49-F238E27FC236}">
                <a16:creationId xmlns:a16="http://schemas.microsoft.com/office/drawing/2014/main" id="{EE713FFB-56D8-E2DB-FB20-1A2859CE7B2E}"/>
              </a:ext>
            </a:extLst>
          </p:cNvPr>
          <p:cNvSpPr txBox="1"/>
          <p:nvPr/>
        </p:nvSpPr>
        <p:spPr>
          <a:xfrm>
            <a:off x="1693433" y="2445397"/>
            <a:ext cx="1290534" cy="1200329"/>
          </a:xfrm>
          <a:prstGeom prst="rect">
            <a:avLst/>
          </a:prstGeom>
          <a:noFill/>
        </p:spPr>
        <p:txBody>
          <a:bodyPr wrap="square" rtlCol="0">
            <a:spAutoFit/>
          </a:bodyPr>
          <a:lstStyle/>
          <a:p>
            <a:r>
              <a:rPr lang="en-US" sz="1200" dirty="0">
                <a:solidFill>
                  <a:srgbClr val="0000FF"/>
                </a:solidFill>
                <a:latin typeface="Times New Roman" panose="02020603050405020304" pitchFamily="18" charset="0"/>
                <a:cs typeface="Times New Roman" panose="02020603050405020304" pitchFamily="18" charset="0"/>
              </a:rPr>
              <a:t>Respondents will fill in the hourly rate for each position for years 1-3 of the contract term</a:t>
            </a:r>
          </a:p>
        </p:txBody>
      </p:sp>
      <p:sp>
        <p:nvSpPr>
          <p:cNvPr id="13" name="TextBox 12">
            <a:extLst>
              <a:ext uri="{FF2B5EF4-FFF2-40B4-BE49-F238E27FC236}">
                <a16:creationId xmlns:a16="http://schemas.microsoft.com/office/drawing/2014/main" id="{F1B23AFD-ADE3-56FA-C6C6-71721D5EC469}"/>
              </a:ext>
            </a:extLst>
          </p:cNvPr>
          <p:cNvSpPr txBox="1"/>
          <p:nvPr/>
        </p:nvSpPr>
        <p:spPr>
          <a:xfrm>
            <a:off x="8704005" y="2395143"/>
            <a:ext cx="2475271" cy="646331"/>
          </a:xfrm>
          <a:prstGeom prst="rect">
            <a:avLst/>
          </a:prstGeom>
          <a:noFill/>
        </p:spPr>
        <p:txBody>
          <a:bodyPr wrap="square" rtlCol="0">
            <a:spAutoFit/>
          </a:bodyPr>
          <a:lstStyle/>
          <a:p>
            <a:r>
              <a:rPr lang="en-US" sz="1200" dirty="0">
                <a:solidFill>
                  <a:srgbClr val="0000FF"/>
                </a:solidFill>
                <a:latin typeface="Times New Roman" panose="02020603050405020304" pitchFamily="18" charset="0"/>
                <a:cs typeface="Times New Roman" panose="02020603050405020304" pitchFamily="18" charset="0"/>
              </a:rPr>
              <a:t>Respondents will then fill in the hourly rate for each position for optional years 4-6</a:t>
            </a:r>
          </a:p>
        </p:txBody>
      </p:sp>
      <p:cxnSp>
        <p:nvCxnSpPr>
          <p:cNvPr id="14" name="Straight Arrow Connector 13">
            <a:extLst>
              <a:ext uri="{FF2B5EF4-FFF2-40B4-BE49-F238E27FC236}">
                <a16:creationId xmlns:a16="http://schemas.microsoft.com/office/drawing/2014/main" id="{001E9314-4B9F-EE01-7B3A-E0A07689B9BB}"/>
              </a:ext>
            </a:extLst>
          </p:cNvPr>
          <p:cNvCxnSpPr>
            <a:cxnSpLocks/>
          </p:cNvCxnSpPr>
          <p:nvPr/>
        </p:nvCxnSpPr>
        <p:spPr>
          <a:xfrm flipH="1" flipV="1">
            <a:off x="8246692" y="3770360"/>
            <a:ext cx="945615" cy="100510"/>
          </a:xfrm>
          <a:prstGeom prst="straightConnector1">
            <a:avLst/>
          </a:prstGeom>
          <a:ln w="12700">
            <a:solidFill>
              <a:schemeClr val="accent6">
                <a:lumMod val="50000"/>
              </a:schemeClr>
            </a:solidFill>
            <a:tailEnd type="triangle"/>
          </a:ln>
        </p:spPr>
        <p:style>
          <a:lnRef idx="1">
            <a:schemeClr val="accent6"/>
          </a:lnRef>
          <a:fillRef idx="0">
            <a:schemeClr val="accent6"/>
          </a:fillRef>
          <a:effectRef idx="0">
            <a:schemeClr val="accent6"/>
          </a:effectRef>
          <a:fontRef idx="minor">
            <a:schemeClr val="tx1"/>
          </a:fontRef>
        </p:style>
      </p:cxnSp>
      <p:sp>
        <p:nvSpPr>
          <p:cNvPr id="15" name="TextBox 14">
            <a:extLst>
              <a:ext uri="{FF2B5EF4-FFF2-40B4-BE49-F238E27FC236}">
                <a16:creationId xmlns:a16="http://schemas.microsoft.com/office/drawing/2014/main" id="{5E91D7FB-FCF9-2DFA-F040-8E54361419D5}"/>
              </a:ext>
            </a:extLst>
          </p:cNvPr>
          <p:cNvSpPr txBox="1"/>
          <p:nvPr/>
        </p:nvSpPr>
        <p:spPr>
          <a:xfrm>
            <a:off x="9192307" y="3354862"/>
            <a:ext cx="2475271" cy="830997"/>
          </a:xfrm>
          <a:prstGeom prst="rect">
            <a:avLst/>
          </a:prstGeom>
          <a:noFill/>
        </p:spPr>
        <p:txBody>
          <a:bodyPr wrap="square" rtlCol="0">
            <a:spAutoFit/>
          </a:bodyPr>
          <a:lstStyle/>
          <a:p>
            <a:r>
              <a:rPr lang="en-US" sz="1200" dirty="0">
                <a:solidFill>
                  <a:srgbClr val="0000FF"/>
                </a:solidFill>
                <a:latin typeface="Times New Roman" panose="02020603050405020304" pitchFamily="18" charset="0"/>
                <a:cs typeface="Times New Roman" panose="02020603050405020304" pitchFamily="18" charset="0"/>
              </a:rPr>
              <a:t>The % increase in hourly rate will automatically calculate based on the hourly rates provided for the initial term and optional years</a:t>
            </a:r>
          </a:p>
        </p:txBody>
      </p:sp>
      <p:sp>
        <p:nvSpPr>
          <p:cNvPr id="2" name="TextBox 1">
            <a:extLst>
              <a:ext uri="{FF2B5EF4-FFF2-40B4-BE49-F238E27FC236}">
                <a16:creationId xmlns:a16="http://schemas.microsoft.com/office/drawing/2014/main" id="{161CE66F-D5E1-42BE-FAA9-4FFFC7419948}"/>
              </a:ext>
            </a:extLst>
          </p:cNvPr>
          <p:cNvSpPr txBox="1"/>
          <p:nvPr/>
        </p:nvSpPr>
        <p:spPr>
          <a:xfrm>
            <a:off x="1488760" y="4587962"/>
            <a:ext cx="1290534" cy="1200329"/>
          </a:xfrm>
          <a:prstGeom prst="rect">
            <a:avLst/>
          </a:prstGeom>
          <a:noFill/>
        </p:spPr>
        <p:txBody>
          <a:bodyPr wrap="square" rtlCol="0">
            <a:spAutoFit/>
          </a:bodyPr>
          <a:lstStyle/>
          <a:p>
            <a:r>
              <a:rPr lang="en-US" sz="1200" dirty="0">
                <a:solidFill>
                  <a:srgbClr val="0000FF"/>
                </a:solidFill>
                <a:latin typeface="Times New Roman" panose="02020603050405020304" pitchFamily="18" charset="0"/>
                <a:cs typeface="Times New Roman" panose="02020603050405020304" pitchFamily="18" charset="0"/>
              </a:rPr>
              <a:t>Respondents will fill in any additional staff positions in addition to the Vital Positions</a:t>
            </a:r>
          </a:p>
        </p:txBody>
      </p:sp>
      <p:cxnSp>
        <p:nvCxnSpPr>
          <p:cNvPr id="3" name="Straight Arrow Connector 2">
            <a:extLst>
              <a:ext uri="{FF2B5EF4-FFF2-40B4-BE49-F238E27FC236}">
                <a16:creationId xmlns:a16="http://schemas.microsoft.com/office/drawing/2014/main" id="{F0DA7A0F-BAC3-6CBE-81E1-B5A63116FF8D}"/>
              </a:ext>
            </a:extLst>
          </p:cNvPr>
          <p:cNvCxnSpPr>
            <a:cxnSpLocks/>
          </p:cNvCxnSpPr>
          <p:nvPr/>
        </p:nvCxnSpPr>
        <p:spPr>
          <a:xfrm>
            <a:off x="2559549" y="5571450"/>
            <a:ext cx="1051049" cy="0"/>
          </a:xfrm>
          <a:prstGeom prst="straightConnector1">
            <a:avLst/>
          </a:prstGeom>
          <a:ln w="12700">
            <a:solidFill>
              <a:schemeClr val="accent6">
                <a:lumMod val="50000"/>
              </a:schemeClr>
            </a:solidFill>
            <a:tailEnd type="triangle"/>
          </a:ln>
        </p:spPr>
        <p:style>
          <a:lnRef idx="1">
            <a:schemeClr val="accent6"/>
          </a:lnRef>
          <a:fillRef idx="0">
            <a:schemeClr val="accent6"/>
          </a:fillRef>
          <a:effectRef idx="0">
            <a:schemeClr val="accent6"/>
          </a:effectRef>
          <a:fontRef idx="minor">
            <a:schemeClr val="tx1"/>
          </a:fontRef>
        </p:style>
      </p:cxnSp>
      <p:sp>
        <p:nvSpPr>
          <p:cNvPr id="5" name="Slide Number Placeholder 4">
            <a:extLst>
              <a:ext uri="{FF2B5EF4-FFF2-40B4-BE49-F238E27FC236}">
                <a16:creationId xmlns:a16="http://schemas.microsoft.com/office/drawing/2014/main" id="{93F7AA0B-83CD-A7E5-7E09-9E71321C041A}"/>
              </a:ext>
            </a:extLst>
          </p:cNvPr>
          <p:cNvSpPr>
            <a:spLocks noGrp="1"/>
          </p:cNvSpPr>
          <p:nvPr>
            <p:ph type="sldNum" sz="quarter" idx="12"/>
          </p:nvPr>
        </p:nvSpPr>
        <p:spPr/>
        <p:txBody>
          <a:bodyPr/>
          <a:lstStyle/>
          <a:p>
            <a:fld id="{33943F3E-CE48-48F4-A664-D93E49928CBC}" type="slidenum">
              <a:rPr lang="en-US" smtClean="0"/>
              <a:pPr/>
              <a:t>19</a:t>
            </a:fld>
            <a:endParaRPr lang="en-US" dirty="0"/>
          </a:p>
        </p:txBody>
      </p:sp>
    </p:spTree>
    <p:extLst>
      <p:ext uri="{BB962C8B-B14F-4D97-AF65-F5344CB8AC3E}">
        <p14:creationId xmlns:p14="http://schemas.microsoft.com/office/powerpoint/2010/main" val="24034191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half" idx="2"/>
          </p:nvPr>
        </p:nvSpPr>
        <p:spPr>
          <a:xfrm>
            <a:off x="1371600" y="1731497"/>
            <a:ext cx="4443984" cy="3569372"/>
          </a:xfrm>
        </p:spPr>
        <p:txBody>
          <a:bodyPr>
            <a:noAutofit/>
          </a:bodyPr>
          <a:lstStyle/>
          <a:p>
            <a:pPr>
              <a:spcBef>
                <a:spcPts val="0"/>
              </a:spcBef>
            </a:pPr>
            <a:r>
              <a:rPr lang="en-US" dirty="0">
                <a:solidFill>
                  <a:srgbClr val="101D49"/>
                </a:solidFill>
                <a:latin typeface="Times New Roman" panose="02020603050405020304" pitchFamily="18" charset="0"/>
                <a:cs typeface="Times New Roman" panose="02020603050405020304" pitchFamily="18" charset="0"/>
              </a:rPr>
              <a:t>General Information </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Purpose of Solicitation</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Scope of Work</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Indiana Office of Technology Security Protocols</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Term of Contract</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Key Dates</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Proposal Preparation</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Executive Summary</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Attestation Form</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Confidential Information</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Indiana Economic Impact Form</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Business Proposal </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Technical Proposal </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Cost Proposal</a:t>
            </a:r>
          </a:p>
          <a:p>
            <a:pPr marL="530339" lvl="1" indent="0">
              <a:spcBef>
                <a:spcPts val="0"/>
              </a:spcBef>
              <a:buNone/>
            </a:pPr>
            <a:endParaRPr lang="en-US" sz="2400" dirty="0">
              <a:solidFill>
                <a:srgbClr val="101D49"/>
              </a:solidFill>
            </a:endParaRPr>
          </a:p>
        </p:txBody>
      </p:sp>
      <p:sp>
        <p:nvSpPr>
          <p:cNvPr id="9" name="Content Placeholder 8"/>
          <p:cNvSpPr>
            <a:spLocks noGrp="1"/>
          </p:cNvSpPr>
          <p:nvPr>
            <p:ph sz="quarter" idx="4"/>
          </p:nvPr>
        </p:nvSpPr>
        <p:spPr>
          <a:xfrm>
            <a:off x="6528816" y="1731497"/>
            <a:ext cx="4443984" cy="3689688"/>
          </a:xfrm>
        </p:spPr>
        <p:txBody>
          <a:bodyPr>
            <a:normAutofit lnSpcReduction="10000"/>
          </a:bodyPr>
          <a:lstStyle/>
          <a:p>
            <a:pPr lvl="0">
              <a:spcBef>
                <a:spcPts val="0"/>
              </a:spcBef>
            </a:pPr>
            <a:r>
              <a:rPr lang="en-US" dirty="0">
                <a:solidFill>
                  <a:srgbClr val="101D49"/>
                </a:solidFill>
                <a:latin typeface="Times New Roman" panose="02020603050405020304" pitchFamily="18" charset="0"/>
                <a:cs typeface="Times New Roman" panose="02020603050405020304" pitchFamily="18" charset="0"/>
              </a:rPr>
              <a:t>Evaluation Criteria</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Minority and Women’s Business Enterprises (M/WBE)</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Indiana Veteran Owned Small Business</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Subcontractor scoring guidance</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Buy Indiana</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Submission Requirements</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Optional Forms/Documents</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Required Forms/Documents</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Additional Information</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Questions</a:t>
            </a:r>
          </a:p>
          <a:p>
            <a:endParaRPr lang="en-US" dirty="0">
              <a:solidFill>
                <a:srgbClr val="101D49"/>
              </a:solidFill>
            </a:endParaRPr>
          </a:p>
        </p:txBody>
      </p:sp>
      <p:sp>
        <p:nvSpPr>
          <p:cNvPr id="5" name="Title 4"/>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Agenda</a:t>
            </a:r>
          </a:p>
        </p:txBody>
      </p:sp>
      <p:sp>
        <p:nvSpPr>
          <p:cNvPr id="2" name="Slide Number Placeholder 1">
            <a:extLst>
              <a:ext uri="{FF2B5EF4-FFF2-40B4-BE49-F238E27FC236}">
                <a16:creationId xmlns:a16="http://schemas.microsoft.com/office/drawing/2014/main" id="{7A525A18-BB9F-FECF-3030-E12E621EC2E8}"/>
              </a:ext>
            </a:extLst>
          </p:cNvPr>
          <p:cNvSpPr>
            <a:spLocks noGrp="1"/>
          </p:cNvSpPr>
          <p:nvPr>
            <p:ph type="sldNum" sz="quarter" idx="12"/>
          </p:nvPr>
        </p:nvSpPr>
        <p:spPr/>
        <p:txBody>
          <a:bodyPr/>
          <a:lstStyle/>
          <a:p>
            <a:fld id="{33943F3E-CE48-48F4-A664-D93E49928CBC}" type="slidenum">
              <a:rPr lang="en-US" smtClean="0"/>
              <a:pPr/>
              <a:t>2</a:t>
            </a:fld>
            <a:endParaRPr lang="en-US" dirty="0"/>
          </a:p>
        </p:txBody>
      </p:sp>
    </p:spTree>
    <p:extLst>
      <p:ext uri="{BB962C8B-B14F-4D97-AF65-F5344CB8AC3E}">
        <p14:creationId xmlns:p14="http://schemas.microsoft.com/office/powerpoint/2010/main" val="35961262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2BFCC85-A23F-5F3A-B06B-D6FBEBE85B9B}"/>
              </a:ext>
            </a:extLst>
          </p:cNvPr>
          <p:cNvPicPr>
            <a:picLocks noChangeAspect="1"/>
          </p:cNvPicPr>
          <p:nvPr/>
        </p:nvPicPr>
        <p:blipFill>
          <a:blip r:embed="rId3"/>
          <a:stretch>
            <a:fillRect/>
          </a:stretch>
        </p:blipFill>
        <p:spPr>
          <a:xfrm>
            <a:off x="2993230" y="2007415"/>
            <a:ext cx="5390559" cy="4392307"/>
          </a:xfrm>
          <a:prstGeom prst="rect">
            <a:avLst/>
          </a:prstGeom>
        </p:spPr>
      </p:pic>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Cost Proposal </a:t>
            </a:r>
            <a:r>
              <a:rPr lang="en-US" sz="2400" dirty="0">
                <a:latin typeface="Times New Roman" panose="02020603050405020304" pitchFamily="18" charset="0"/>
                <a:cs typeface="Times New Roman" panose="02020603050405020304" pitchFamily="18" charset="0"/>
              </a:rPr>
              <a:t>(Attachment D)</a:t>
            </a:r>
            <a:endParaRPr lang="en-US" dirty="0">
              <a:latin typeface="Times New Roman" panose="02020603050405020304" pitchFamily="18" charset="0"/>
              <a:cs typeface="Times New Roman" panose="02020603050405020304" pitchFamily="18" charset="0"/>
            </a:endParaRPr>
          </a:p>
        </p:txBody>
      </p:sp>
      <p:cxnSp>
        <p:nvCxnSpPr>
          <p:cNvPr id="6" name="Straight Arrow Connector 5">
            <a:extLst>
              <a:ext uri="{FF2B5EF4-FFF2-40B4-BE49-F238E27FC236}">
                <a16:creationId xmlns:a16="http://schemas.microsoft.com/office/drawing/2014/main" id="{3B669AC2-CDD7-9D91-D81D-79A53EEC81CA}"/>
              </a:ext>
            </a:extLst>
          </p:cNvPr>
          <p:cNvCxnSpPr>
            <a:cxnSpLocks/>
          </p:cNvCxnSpPr>
          <p:nvPr/>
        </p:nvCxnSpPr>
        <p:spPr>
          <a:xfrm flipH="1">
            <a:off x="6913548" y="3292003"/>
            <a:ext cx="1376249" cy="0"/>
          </a:xfrm>
          <a:prstGeom prst="straightConnector1">
            <a:avLst/>
          </a:prstGeom>
          <a:ln w="12700">
            <a:solidFill>
              <a:schemeClr val="accent6">
                <a:lumMod val="50000"/>
              </a:schemeClr>
            </a:solidFill>
            <a:tailEnd type="triangle"/>
          </a:ln>
        </p:spPr>
        <p:style>
          <a:lnRef idx="1">
            <a:schemeClr val="accent6"/>
          </a:lnRef>
          <a:fillRef idx="0">
            <a:schemeClr val="accent6"/>
          </a:fillRef>
          <a:effectRef idx="0">
            <a:schemeClr val="accent6"/>
          </a:effectRef>
          <a:fontRef idx="minor">
            <a:schemeClr val="tx1"/>
          </a:fontRef>
        </p:style>
      </p:cxnSp>
      <p:sp>
        <p:nvSpPr>
          <p:cNvPr id="8" name="TextBox 7">
            <a:extLst>
              <a:ext uri="{FF2B5EF4-FFF2-40B4-BE49-F238E27FC236}">
                <a16:creationId xmlns:a16="http://schemas.microsoft.com/office/drawing/2014/main" id="{3D06D93A-7B38-E9F8-2B7C-CB7BCCEB0404}"/>
              </a:ext>
            </a:extLst>
          </p:cNvPr>
          <p:cNvSpPr txBox="1"/>
          <p:nvPr/>
        </p:nvSpPr>
        <p:spPr>
          <a:xfrm>
            <a:off x="7795637" y="4057685"/>
            <a:ext cx="2989428" cy="646331"/>
          </a:xfrm>
          <a:prstGeom prst="rect">
            <a:avLst/>
          </a:prstGeom>
          <a:noFill/>
        </p:spPr>
        <p:txBody>
          <a:bodyPr wrap="square" rtlCol="0">
            <a:spAutoFit/>
          </a:bodyPr>
          <a:lstStyle/>
          <a:p>
            <a:r>
              <a:rPr lang="en-US" sz="1200" dirty="0">
                <a:solidFill>
                  <a:srgbClr val="0000FF"/>
                </a:solidFill>
                <a:latin typeface="Times New Roman" panose="02020603050405020304" pitchFamily="18" charset="0"/>
                <a:cs typeface="Times New Roman" panose="02020603050405020304" pitchFamily="18" charset="0"/>
              </a:rPr>
              <a:t>Respondents will provide the total number of hours needed by each position to complete DDI work</a:t>
            </a:r>
          </a:p>
        </p:txBody>
      </p:sp>
      <p:cxnSp>
        <p:nvCxnSpPr>
          <p:cNvPr id="9" name="Straight Arrow Connector 8">
            <a:extLst>
              <a:ext uri="{FF2B5EF4-FFF2-40B4-BE49-F238E27FC236}">
                <a16:creationId xmlns:a16="http://schemas.microsoft.com/office/drawing/2014/main" id="{DCB9BFEF-E70C-A144-31CD-A34B1A0C2E98}"/>
              </a:ext>
            </a:extLst>
          </p:cNvPr>
          <p:cNvCxnSpPr>
            <a:cxnSpLocks/>
            <a:stCxn id="8" idx="1"/>
          </p:cNvCxnSpPr>
          <p:nvPr/>
        </p:nvCxnSpPr>
        <p:spPr>
          <a:xfrm flipH="1">
            <a:off x="5187297" y="4380851"/>
            <a:ext cx="2608340" cy="596344"/>
          </a:xfrm>
          <a:prstGeom prst="straightConnector1">
            <a:avLst/>
          </a:prstGeom>
          <a:ln w="12700">
            <a:solidFill>
              <a:schemeClr val="accent6">
                <a:lumMod val="50000"/>
              </a:schemeClr>
            </a:solidFill>
            <a:tailEnd type="triangle"/>
          </a:ln>
        </p:spPr>
        <p:style>
          <a:lnRef idx="1">
            <a:schemeClr val="accent6"/>
          </a:lnRef>
          <a:fillRef idx="0">
            <a:schemeClr val="accent6"/>
          </a:fillRef>
          <a:effectRef idx="0">
            <a:schemeClr val="accent6"/>
          </a:effectRef>
          <a:fontRef idx="minor">
            <a:schemeClr val="tx1"/>
          </a:fontRef>
        </p:style>
      </p:cxnSp>
      <p:sp>
        <p:nvSpPr>
          <p:cNvPr id="11" name="TextBox 10">
            <a:extLst>
              <a:ext uri="{FF2B5EF4-FFF2-40B4-BE49-F238E27FC236}">
                <a16:creationId xmlns:a16="http://schemas.microsoft.com/office/drawing/2014/main" id="{A4B59617-3D82-66B2-7AC1-AAFD3471A072}"/>
              </a:ext>
            </a:extLst>
          </p:cNvPr>
          <p:cNvSpPr txBox="1"/>
          <p:nvPr/>
        </p:nvSpPr>
        <p:spPr>
          <a:xfrm>
            <a:off x="8289797" y="2804831"/>
            <a:ext cx="2989428" cy="830997"/>
          </a:xfrm>
          <a:prstGeom prst="rect">
            <a:avLst/>
          </a:prstGeom>
          <a:noFill/>
        </p:spPr>
        <p:txBody>
          <a:bodyPr wrap="square" rtlCol="0">
            <a:spAutoFit/>
          </a:bodyPr>
          <a:lstStyle/>
          <a:p>
            <a:r>
              <a:rPr lang="en-US" sz="1200" dirty="0">
                <a:solidFill>
                  <a:srgbClr val="0000FF"/>
                </a:solidFill>
                <a:latin typeface="Times New Roman" panose="02020603050405020304" pitchFamily="18" charset="0"/>
                <a:cs typeface="Times New Roman" panose="02020603050405020304" pitchFamily="18" charset="0"/>
              </a:rPr>
              <a:t>The total payment amount for each DDI milestone will automatically calculate based on each position’s number of hours required for DDI work, based on Table 2 below</a:t>
            </a:r>
          </a:p>
        </p:txBody>
      </p:sp>
      <p:sp>
        <p:nvSpPr>
          <p:cNvPr id="2" name="TextBox 1">
            <a:extLst>
              <a:ext uri="{FF2B5EF4-FFF2-40B4-BE49-F238E27FC236}">
                <a16:creationId xmlns:a16="http://schemas.microsoft.com/office/drawing/2014/main" id="{FDDF529D-305F-16DA-45F5-32A9B7901F11}"/>
              </a:ext>
            </a:extLst>
          </p:cNvPr>
          <p:cNvSpPr txBox="1"/>
          <p:nvPr/>
        </p:nvSpPr>
        <p:spPr>
          <a:xfrm>
            <a:off x="7795637" y="4940391"/>
            <a:ext cx="2989428" cy="830997"/>
          </a:xfrm>
          <a:prstGeom prst="rect">
            <a:avLst/>
          </a:prstGeom>
          <a:noFill/>
        </p:spPr>
        <p:txBody>
          <a:bodyPr wrap="square" rtlCol="0">
            <a:spAutoFit/>
          </a:bodyPr>
          <a:lstStyle/>
          <a:p>
            <a:r>
              <a:rPr lang="en-US" sz="1200" dirty="0">
                <a:solidFill>
                  <a:srgbClr val="0000FF"/>
                </a:solidFill>
                <a:latin typeface="Times New Roman" panose="02020603050405020304" pitchFamily="18" charset="0"/>
                <a:cs typeface="Times New Roman" panose="02020603050405020304" pitchFamily="18" charset="0"/>
              </a:rPr>
              <a:t>Total cost will then be calculated using the data entered in the ‘Total Hours’ column, multiplied by the hourly cost for the position as entered on the “Staff Rates” tab</a:t>
            </a:r>
          </a:p>
        </p:txBody>
      </p:sp>
      <p:cxnSp>
        <p:nvCxnSpPr>
          <p:cNvPr id="5" name="Straight Arrow Connector 4">
            <a:extLst>
              <a:ext uri="{FF2B5EF4-FFF2-40B4-BE49-F238E27FC236}">
                <a16:creationId xmlns:a16="http://schemas.microsoft.com/office/drawing/2014/main" id="{59AEDF4E-8D10-F7E9-44B5-1F38B908D321}"/>
              </a:ext>
            </a:extLst>
          </p:cNvPr>
          <p:cNvCxnSpPr>
            <a:cxnSpLocks/>
          </p:cNvCxnSpPr>
          <p:nvPr/>
        </p:nvCxnSpPr>
        <p:spPr>
          <a:xfrm flipH="1" flipV="1">
            <a:off x="5973510" y="4977195"/>
            <a:ext cx="1872466" cy="74592"/>
          </a:xfrm>
          <a:prstGeom prst="straightConnector1">
            <a:avLst/>
          </a:prstGeom>
          <a:ln w="12700">
            <a:solidFill>
              <a:schemeClr val="accent6">
                <a:lumMod val="50000"/>
              </a:schemeClr>
            </a:solidFill>
            <a:tailEnd type="triangle"/>
          </a:ln>
        </p:spPr>
        <p:style>
          <a:lnRef idx="1">
            <a:schemeClr val="accent6"/>
          </a:lnRef>
          <a:fillRef idx="0">
            <a:schemeClr val="accent6"/>
          </a:fillRef>
          <a:effectRef idx="0">
            <a:schemeClr val="accent6"/>
          </a:effectRef>
          <a:fontRef idx="minor">
            <a:schemeClr val="tx1"/>
          </a:fontRef>
        </p:style>
      </p:cxnSp>
      <p:sp>
        <p:nvSpPr>
          <p:cNvPr id="3" name="Slide Number Placeholder 2">
            <a:extLst>
              <a:ext uri="{FF2B5EF4-FFF2-40B4-BE49-F238E27FC236}">
                <a16:creationId xmlns:a16="http://schemas.microsoft.com/office/drawing/2014/main" id="{17B7E2AA-6271-6AE2-392C-6F25EF2C5B79}"/>
              </a:ext>
            </a:extLst>
          </p:cNvPr>
          <p:cNvSpPr>
            <a:spLocks noGrp="1"/>
          </p:cNvSpPr>
          <p:nvPr>
            <p:ph type="sldNum" sz="quarter" idx="12"/>
          </p:nvPr>
        </p:nvSpPr>
        <p:spPr/>
        <p:txBody>
          <a:bodyPr/>
          <a:lstStyle/>
          <a:p>
            <a:fld id="{33943F3E-CE48-48F4-A664-D93E49928CBC}" type="slidenum">
              <a:rPr lang="en-US" smtClean="0"/>
              <a:pPr/>
              <a:t>20</a:t>
            </a:fld>
            <a:endParaRPr lang="en-US" dirty="0"/>
          </a:p>
        </p:txBody>
      </p:sp>
    </p:spTree>
    <p:extLst>
      <p:ext uri="{BB962C8B-B14F-4D97-AF65-F5344CB8AC3E}">
        <p14:creationId xmlns:p14="http://schemas.microsoft.com/office/powerpoint/2010/main" val="13578780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E53A31B-292B-37FD-1981-ACC56B3F9BE4}"/>
              </a:ext>
            </a:extLst>
          </p:cNvPr>
          <p:cNvPicPr>
            <a:picLocks noChangeAspect="1"/>
          </p:cNvPicPr>
          <p:nvPr/>
        </p:nvPicPr>
        <p:blipFill rotWithShape="1">
          <a:blip r:embed="rId3"/>
          <a:srcRect t="502" b="-1"/>
          <a:stretch/>
        </p:blipFill>
        <p:spPr>
          <a:xfrm>
            <a:off x="3606463" y="1906138"/>
            <a:ext cx="4754823" cy="4458145"/>
          </a:xfrm>
          <a:prstGeom prst="rect">
            <a:avLst/>
          </a:prstGeom>
        </p:spPr>
      </p:pic>
      <p:sp>
        <p:nvSpPr>
          <p:cNvPr id="4" name="Title 3"/>
          <p:cNvSpPr>
            <a:spLocks noGrp="1"/>
          </p:cNvSpPr>
          <p:nvPr>
            <p:ph type="title"/>
          </p:nvPr>
        </p:nvSpPr>
        <p:spPr>
          <a:xfrm>
            <a:off x="1362270" y="662475"/>
            <a:ext cx="9601200" cy="829157"/>
          </a:xfrm>
        </p:spPr>
        <p:txBody>
          <a:bodyPr/>
          <a:lstStyle/>
          <a:p>
            <a:r>
              <a:rPr lang="en-US" dirty="0">
                <a:latin typeface="Times New Roman" panose="02020603050405020304" pitchFamily="18" charset="0"/>
                <a:cs typeface="Times New Roman" panose="02020603050405020304" pitchFamily="18" charset="0"/>
              </a:rPr>
              <a:t>Cost Proposal </a:t>
            </a:r>
            <a:r>
              <a:rPr lang="en-US" sz="2400" dirty="0">
                <a:latin typeface="Times New Roman" panose="02020603050405020304" pitchFamily="18" charset="0"/>
                <a:cs typeface="Times New Roman" panose="02020603050405020304" pitchFamily="18" charset="0"/>
              </a:rPr>
              <a:t>(Attachment D)</a:t>
            </a:r>
            <a:endParaRPr lang="en-US" dirty="0">
              <a:latin typeface="Times New Roman" panose="02020603050405020304" pitchFamily="18" charset="0"/>
              <a:cs typeface="Times New Roman" panose="02020603050405020304" pitchFamily="18" charset="0"/>
            </a:endParaRPr>
          </a:p>
        </p:txBody>
      </p:sp>
      <p:cxnSp>
        <p:nvCxnSpPr>
          <p:cNvPr id="6" name="Straight Arrow Connector 5">
            <a:extLst>
              <a:ext uri="{FF2B5EF4-FFF2-40B4-BE49-F238E27FC236}">
                <a16:creationId xmlns:a16="http://schemas.microsoft.com/office/drawing/2014/main" id="{3B669AC2-CDD7-9D91-D81D-79A53EEC81CA}"/>
              </a:ext>
            </a:extLst>
          </p:cNvPr>
          <p:cNvCxnSpPr>
            <a:cxnSpLocks/>
          </p:cNvCxnSpPr>
          <p:nvPr/>
        </p:nvCxnSpPr>
        <p:spPr>
          <a:xfrm flipH="1">
            <a:off x="7315200" y="3749025"/>
            <a:ext cx="1095610" cy="0"/>
          </a:xfrm>
          <a:prstGeom prst="straightConnector1">
            <a:avLst/>
          </a:prstGeom>
          <a:ln w="12700">
            <a:solidFill>
              <a:schemeClr val="accent6">
                <a:lumMod val="50000"/>
              </a:schemeClr>
            </a:solidFill>
            <a:tailEnd type="triangle"/>
          </a:ln>
        </p:spPr>
        <p:style>
          <a:lnRef idx="1">
            <a:schemeClr val="accent6"/>
          </a:lnRef>
          <a:fillRef idx="0">
            <a:schemeClr val="accent6"/>
          </a:fillRef>
          <a:effectRef idx="0">
            <a:schemeClr val="accent6"/>
          </a:effectRef>
          <a:fontRef idx="minor">
            <a:schemeClr val="tx1"/>
          </a:fontRef>
        </p:style>
      </p:cxnSp>
      <p:sp>
        <p:nvSpPr>
          <p:cNvPr id="8" name="TextBox 7">
            <a:extLst>
              <a:ext uri="{FF2B5EF4-FFF2-40B4-BE49-F238E27FC236}">
                <a16:creationId xmlns:a16="http://schemas.microsoft.com/office/drawing/2014/main" id="{3D06D93A-7B38-E9F8-2B7C-CB7BCCEB0404}"/>
              </a:ext>
            </a:extLst>
          </p:cNvPr>
          <p:cNvSpPr txBox="1"/>
          <p:nvPr/>
        </p:nvSpPr>
        <p:spPr>
          <a:xfrm>
            <a:off x="1723613" y="4276892"/>
            <a:ext cx="1425677" cy="1754326"/>
          </a:xfrm>
          <a:prstGeom prst="rect">
            <a:avLst/>
          </a:prstGeom>
          <a:noFill/>
        </p:spPr>
        <p:txBody>
          <a:bodyPr wrap="square" rtlCol="0">
            <a:spAutoFit/>
          </a:bodyPr>
          <a:lstStyle/>
          <a:p>
            <a:r>
              <a:rPr lang="en-US" sz="1200" dirty="0">
                <a:solidFill>
                  <a:srgbClr val="0000FF"/>
                </a:solidFill>
                <a:latin typeface="Times New Roman" panose="02020603050405020304" pitchFamily="18" charset="0"/>
                <a:cs typeface="Times New Roman" panose="02020603050405020304" pitchFamily="18" charset="0"/>
              </a:rPr>
              <a:t>Respondents will input the number of hours required of each position for post-statewide implementation stabilization and steady state M&amp;O services</a:t>
            </a:r>
          </a:p>
        </p:txBody>
      </p:sp>
      <p:cxnSp>
        <p:nvCxnSpPr>
          <p:cNvPr id="9" name="Straight Arrow Connector 8">
            <a:extLst>
              <a:ext uri="{FF2B5EF4-FFF2-40B4-BE49-F238E27FC236}">
                <a16:creationId xmlns:a16="http://schemas.microsoft.com/office/drawing/2014/main" id="{DCB9BFEF-E70C-A144-31CD-A34B1A0C2E98}"/>
              </a:ext>
            </a:extLst>
          </p:cNvPr>
          <p:cNvCxnSpPr>
            <a:cxnSpLocks/>
          </p:cNvCxnSpPr>
          <p:nvPr/>
        </p:nvCxnSpPr>
        <p:spPr>
          <a:xfrm>
            <a:off x="2996174" y="4946025"/>
            <a:ext cx="2515863" cy="312884"/>
          </a:xfrm>
          <a:prstGeom prst="straightConnector1">
            <a:avLst/>
          </a:prstGeom>
          <a:ln w="12700">
            <a:solidFill>
              <a:schemeClr val="accent6">
                <a:lumMod val="50000"/>
              </a:schemeClr>
            </a:solidFill>
            <a:tailEnd type="triangle"/>
          </a:ln>
        </p:spPr>
        <p:style>
          <a:lnRef idx="1">
            <a:schemeClr val="accent6"/>
          </a:lnRef>
          <a:fillRef idx="0">
            <a:schemeClr val="accent6"/>
          </a:fillRef>
          <a:effectRef idx="0">
            <a:schemeClr val="accent6"/>
          </a:effectRef>
          <a:fontRef idx="minor">
            <a:schemeClr val="tx1"/>
          </a:fontRef>
        </p:style>
      </p:cxnSp>
      <p:sp>
        <p:nvSpPr>
          <p:cNvPr id="12" name="TextBox 11">
            <a:extLst>
              <a:ext uri="{FF2B5EF4-FFF2-40B4-BE49-F238E27FC236}">
                <a16:creationId xmlns:a16="http://schemas.microsoft.com/office/drawing/2014/main" id="{2437F6B2-8841-ABA6-B34A-E4BBFE4CCF86}"/>
              </a:ext>
            </a:extLst>
          </p:cNvPr>
          <p:cNvSpPr txBox="1"/>
          <p:nvPr/>
        </p:nvSpPr>
        <p:spPr>
          <a:xfrm>
            <a:off x="8460335" y="2891897"/>
            <a:ext cx="1425677" cy="1384995"/>
          </a:xfrm>
          <a:prstGeom prst="rect">
            <a:avLst/>
          </a:prstGeom>
          <a:noFill/>
        </p:spPr>
        <p:txBody>
          <a:bodyPr wrap="square" rtlCol="0">
            <a:spAutoFit/>
          </a:bodyPr>
          <a:lstStyle/>
          <a:p>
            <a:r>
              <a:rPr lang="en-US" sz="1200" dirty="0">
                <a:solidFill>
                  <a:srgbClr val="0000FF"/>
                </a:solidFill>
                <a:latin typeface="Times New Roman" panose="02020603050405020304" pitchFamily="18" charset="0"/>
                <a:cs typeface="Times New Roman" panose="02020603050405020304" pitchFamily="18" charset="0"/>
              </a:rPr>
              <a:t>Yearly M&amp;O costs will automatically calculate based on summing monthly costs for each position, calculated in Table 2 below</a:t>
            </a:r>
          </a:p>
        </p:txBody>
      </p:sp>
      <p:sp>
        <p:nvSpPr>
          <p:cNvPr id="2" name="TextBox 1">
            <a:extLst>
              <a:ext uri="{FF2B5EF4-FFF2-40B4-BE49-F238E27FC236}">
                <a16:creationId xmlns:a16="http://schemas.microsoft.com/office/drawing/2014/main" id="{5095A561-DE70-3F02-CC47-9417A5A4CD49}"/>
              </a:ext>
            </a:extLst>
          </p:cNvPr>
          <p:cNvSpPr txBox="1"/>
          <p:nvPr/>
        </p:nvSpPr>
        <p:spPr>
          <a:xfrm>
            <a:off x="8818459" y="4470453"/>
            <a:ext cx="2062335" cy="1384995"/>
          </a:xfrm>
          <a:prstGeom prst="rect">
            <a:avLst/>
          </a:prstGeom>
          <a:noFill/>
        </p:spPr>
        <p:txBody>
          <a:bodyPr wrap="square" rtlCol="0">
            <a:spAutoFit/>
          </a:bodyPr>
          <a:lstStyle/>
          <a:p>
            <a:r>
              <a:rPr lang="en-US" sz="1200" dirty="0">
                <a:solidFill>
                  <a:srgbClr val="0000FF"/>
                </a:solidFill>
                <a:latin typeface="Times New Roman" panose="02020603050405020304" pitchFamily="18" charset="0"/>
                <a:cs typeface="Times New Roman" panose="02020603050405020304" pitchFamily="18" charset="0"/>
              </a:rPr>
              <a:t>Monthly cost will then be calculated using the data entered in the corresponding ‘Monthly Hours…’ column, multiplied by the hourly cost for the position as entered on the “Staff Rates” tab</a:t>
            </a:r>
          </a:p>
        </p:txBody>
      </p:sp>
      <p:cxnSp>
        <p:nvCxnSpPr>
          <p:cNvPr id="3" name="Straight Arrow Connector 2">
            <a:extLst>
              <a:ext uri="{FF2B5EF4-FFF2-40B4-BE49-F238E27FC236}">
                <a16:creationId xmlns:a16="http://schemas.microsoft.com/office/drawing/2014/main" id="{5A33B745-BB9D-208B-7D88-E165EF6FAECE}"/>
              </a:ext>
            </a:extLst>
          </p:cNvPr>
          <p:cNvCxnSpPr>
            <a:cxnSpLocks/>
          </p:cNvCxnSpPr>
          <p:nvPr/>
        </p:nvCxnSpPr>
        <p:spPr>
          <a:xfrm flipH="1">
            <a:off x="7511753" y="5154055"/>
            <a:ext cx="1206439" cy="104854"/>
          </a:xfrm>
          <a:prstGeom prst="straightConnector1">
            <a:avLst/>
          </a:prstGeom>
          <a:ln w="12700">
            <a:solidFill>
              <a:schemeClr val="accent6">
                <a:lumMod val="50000"/>
              </a:schemeClr>
            </a:solidFill>
            <a:tailEnd type="triangle"/>
          </a:ln>
        </p:spPr>
        <p:style>
          <a:lnRef idx="1">
            <a:schemeClr val="accent6"/>
          </a:lnRef>
          <a:fillRef idx="0">
            <a:schemeClr val="accent6"/>
          </a:fillRef>
          <a:effectRef idx="0">
            <a:schemeClr val="accent6"/>
          </a:effectRef>
          <a:fontRef idx="minor">
            <a:schemeClr val="tx1"/>
          </a:fontRef>
        </p:style>
      </p:cxnSp>
      <p:cxnSp>
        <p:nvCxnSpPr>
          <p:cNvPr id="13" name="Straight Arrow Connector 12">
            <a:extLst>
              <a:ext uri="{FF2B5EF4-FFF2-40B4-BE49-F238E27FC236}">
                <a16:creationId xmlns:a16="http://schemas.microsoft.com/office/drawing/2014/main" id="{FA914A81-E57F-55B5-C4C0-8502C1F144FB}"/>
              </a:ext>
            </a:extLst>
          </p:cNvPr>
          <p:cNvCxnSpPr>
            <a:cxnSpLocks/>
          </p:cNvCxnSpPr>
          <p:nvPr/>
        </p:nvCxnSpPr>
        <p:spPr>
          <a:xfrm>
            <a:off x="2996174" y="4946025"/>
            <a:ext cx="3041430" cy="312884"/>
          </a:xfrm>
          <a:prstGeom prst="straightConnector1">
            <a:avLst/>
          </a:prstGeom>
          <a:ln w="12700">
            <a:solidFill>
              <a:schemeClr val="accent6">
                <a:lumMod val="50000"/>
              </a:schemeClr>
            </a:solidFill>
            <a:tailEnd type="triangle"/>
          </a:ln>
        </p:spPr>
        <p:style>
          <a:lnRef idx="1">
            <a:schemeClr val="accent6"/>
          </a:lnRef>
          <a:fillRef idx="0">
            <a:schemeClr val="accent6"/>
          </a:fillRef>
          <a:effectRef idx="0">
            <a:schemeClr val="accent6"/>
          </a:effectRef>
          <a:fontRef idx="minor">
            <a:schemeClr val="tx1"/>
          </a:fontRef>
        </p:style>
      </p:cxnSp>
      <p:cxnSp>
        <p:nvCxnSpPr>
          <p:cNvPr id="19" name="Straight Arrow Connector 18">
            <a:extLst>
              <a:ext uri="{FF2B5EF4-FFF2-40B4-BE49-F238E27FC236}">
                <a16:creationId xmlns:a16="http://schemas.microsoft.com/office/drawing/2014/main" id="{8B47EA06-9302-5443-9F5A-7CBD0AEC4232}"/>
              </a:ext>
            </a:extLst>
          </p:cNvPr>
          <p:cNvCxnSpPr>
            <a:cxnSpLocks/>
          </p:cNvCxnSpPr>
          <p:nvPr/>
        </p:nvCxnSpPr>
        <p:spPr>
          <a:xfrm flipH="1">
            <a:off x="7028916" y="5162950"/>
            <a:ext cx="1689276" cy="95959"/>
          </a:xfrm>
          <a:prstGeom prst="straightConnector1">
            <a:avLst/>
          </a:prstGeom>
          <a:ln w="12700">
            <a:solidFill>
              <a:schemeClr val="accent6">
                <a:lumMod val="50000"/>
              </a:schemeClr>
            </a:solidFill>
            <a:tailEnd type="triangle"/>
          </a:ln>
        </p:spPr>
        <p:style>
          <a:lnRef idx="1">
            <a:schemeClr val="accent6"/>
          </a:lnRef>
          <a:fillRef idx="0">
            <a:schemeClr val="accent6"/>
          </a:fillRef>
          <a:effectRef idx="0">
            <a:schemeClr val="accent6"/>
          </a:effectRef>
          <a:fontRef idx="minor">
            <a:schemeClr val="tx1"/>
          </a:fontRef>
        </p:style>
      </p:cxnSp>
      <p:sp>
        <p:nvSpPr>
          <p:cNvPr id="5" name="Slide Number Placeholder 4">
            <a:extLst>
              <a:ext uri="{FF2B5EF4-FFF2-40B4-BE49-F238E27FC236}">
                <a16:creationId xmlns:a16="http://schemas.microsoft.com/office/drawing/2014/main" id="{36DC1F5D-5CBE-7E88-41D9-F2A8D220337C}"/>
              </a:ext>
            </a:extLst>
          </p:cNvPr>
          <p:cNvSpPr>
            <a:spLocks noGrp="1"/>
          </p:cNvSpPr>
          <p:nvPr>
            <p:ph type="sldNum" sz="quarter" idx="12"/>
          </p:nvPr>
        </p:nvSpPr>
        <p:spPr/>
        <p:txBody>
          <a:bodyPr/>
          <a:lstStyle/>
          <a:p>
            <a:fld id="{33943F3E-CE48-48F4-A664-D93E49928CBC}" type="slidenum">
              <a:rPr lang="en-US" smtClean="0"/>
              <a:pPr/>
              <a:t>21</a:t>
            </a:fld>
            <a:endParaRPr lang="en-US" dirty="0"/>
          </a:p>
        </p:txBody>
      </p:sp>
    </p:spTree>
    <p:extLst>
      <p:ext uri="{BB962C8B-B14F-4D97-AF65-F5344CB8AC3E}">
        <p14:creationId xmlns:p14="http://schemas.microsoft.com/office/powerpoint/2010/main" val="21318741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6D588F1-104B-E188-2CB7-A4B780B14915}"/>
              </a:ext>
            </a:extLst>
          </p:cNvPr>
          <p:cNvPicPr>
            <a:picLocks noChangeAspect="1"/>
          </p:cNvPicPr>
          <p:nvPr/>
        </p:nvPicPr>
        <p:blipFill>
          <a:blip r:embed="rId3"/>
          <a:stretch>
            <a:fillRect/>
          </a:stretch>
        </p:blipFill>
        <p:spPr>
          <a:xfrm>
            <a:off x="1670702" y="1901167"/>
            <a:ext cx="9790008" cy="3914414"/>
          </a:xfrm>
          <a:prstGeom prst="rect">
            <a:avLst/>
          </a:prstGeom>
        </p:spPr>
      </p:pic>
      <p:sp>
        <p:nvSpPr>
          <p:cNvPr id="4" name="Title 3"/>
          <p:cNvSpPr>
            <a:spLocks noGrp="1"/>
          </p:cNvSpPr>
          <p:nvPr>
            <p:ph type="title"/>
          </p:nvPr>
        </p:nvSpPr>
        <p:spPr>
          <a:xfrm>
            <a:off x="1362270" y="662475"/>
            <a:ext cx="9601200" cy="829157"/>
          </a:xfrm>
        </p:spPr>
        <p:txBody>
          <a:bodyPr/>
          <a:lstStyle/>
          <a:p>
            <a:r>
              <a:rPr lang="en-US" dirty="0">
                <a:latin typeface="Times New Roman" panose="02020603050405020304" pitchFamily="18" charset="0"/>
                <a:cs typeface="Times New Roman" panose="02020603050405020304" pitchFamily="18" charset="0"/>
              </a:rPr>
              <a:t>Cost Proposal </a:t>
            </a:r>
            <a:r>
              <a:rPr lang="en-US" sz="2400" dirty="0">
                <a:latin typeface="Times New Roman" panose="02020603050405020304" pitchFamily="18" charset="0"/>
                <a:cs typeface="Times New Roman" panose="02020603050405020304" pitchFamily="18" charset="0"/>
              </a:rPr>
              <a:t>(Attachment D)</a:t>
            </a:r>
            <a:endParaRPr lang="en-US" dirty="0">
              <a:latin typeface="Times New Roman" panose="02020603050405020304" pitchFamily="18" charset="0"/>
              <a:cs typeface="Times New Roman" panose="02020603050405020304" pitchFamily="18" charset="0"/>
            </a:endParaRPr>
          </a:p>
        </p:txBody>
      </p:sp>
      <p:sp>
        <p:nvSpPr>
          <p:cNvPr id="11" name="TextBox 10">
            <a:extLst>
              <a:ext uri="{FF2B5EF4-FFF2-40B4-BE49-F238E27FC236}">
                <a16:creationId xmlns:a16="http://schemas.microsoft.com/office/drawing/2014/main" id="{F2B827DD-5C4F-C5C8-363C-190022EF4EA9}"/>
              </a:ext>
            </a:extLst>
          </p:cNvPr>
          <p:cNvSpPr txBox="1"/>
          <p:nvPr/>
        </p:nvSpPr>
        <p:spPr>
          <a:xfrm>
            <a:off x="449592" y="2849472"/>
            <a:ext cx="1425677" cy="2492990"/>
          </a:xfrm>
          <a:prstGeom prst="rect">
            <a:avLst/>
          </a:prstGeom>
          <a:noFill/>
        </p:spPr>
        <p:txBody>
          <a:bodyPr wrap="square" rtlCol="0">
            <a:spAutoFit/>
          </a:bodyPr>
          <a:lstStyle/>
          <a:p>
            <a:r>
              <a:rPr lang="en-US" sz="1200" dirty="0">
                <a:solidFill>
                  <a:srgbClr val="0000FF"/>
                </a:solidFill>
                <a:latin typeface="Times New Roman" panose="02020603050405020304" pitchFamily="18" charset="0"/>
                <a:cs typeface="Times New Roman" panose="02020603050405020304" pitchFamily="18" charset="0"/>
              </a:rPr>
              <a:t>The blended hourly rate to be used for Enhancement Costs will automatically calculate here based on the hourly rates for Vital Positions and Non-Vital Positions above, relative to their weighting for the blended rate calculation</a:t>
            </a:r>
          </a:p>
        </p:txBody>
      </p:sp>
      <p:cxnSp>
        <p:nvCxnSpPr>
          <p:cNvPr id="13" name="Straight Arrow Connector 12">
            <a:extLst>
              <a:ext uri="{FF2B5EF4-FFF2-40B4-BE49-F238E27FC236}">
                <a16:creationId xmlns:a16="http://schemas.microsoft.com/office/drawing/2014/main" id="{9BC1A424-74BE-E6F5-20AD-850D21361D39}"/>
              </a:ext>
            </a:extLst>
          </p:cNvPr>
          <p:cNvCxnSpPr>
            <a:cxnSpLocks/>
          </p:cNvCxnSpPr>
          <p:nvPr/>
        </p:nvCxnSpPr>
        <p:spPr>
          <a:xfrm flipV="1">
            <a:off x="1670702" y="4282751"/>
            <a:ext cx="2630710" cy="250793"/>
          </a:xfrm>
          <a:prstGeom prst="straightConnector1">
            <a:avLst/>
          </a:prstGeom>
          <a:ln w="12700">
            <a:solidFill>
              <a:schemeClr val="accent6">
                <a:lumMod val="50000"/>
              </a:schemeClr>
            </a:solidFill>
            <a:tailEnd type="triangle"/>
          </a:ln>
        </p:spPr>
        <p:style>
          <a:lnRef idx="1">
            <a:schemeClr val="accent6"/>
          </a:lnRef>
          <a:fillRef idx="0">
            <a:schemeClr val="accent6"/>
          </a:fillRef>
          <a:effectRef idx="0">
            <a:schemeClr val="accent6"/>
          </a:effectRef>
          <a:fontRef idx="minor">
            <a:schemeClr val="tx1"/>
          </a:fontRef>
        </p:style>
      </p:cxnSp>
      <p:sp>
        <p:nvSpPr>
          <p:cNvPr id="20" name="TextBox 19">
            <a:extLst>
              <a:ext uri="{FF2B5EF4-FFF2-40B4-BE49-F238E27FC236}">
                <a16:creationId xmlns:a16="http://schemas.microsoft.com/office/drawing/2014/main" id="{91AF3FC4-BC63-0844-9A9A-E30D861DE2B3}"/>
              </a:ext>
            </a:extLst>
          </p:cNvPr>
          <p:cNvSpPr txBox="1"/>
          <p:nvPr/>
        </p:nvSpPr>
        <p:spPr>
          <a:xfrm>
            <a:off x="2150873" y="5815581"/>
            <a:ext cx="4072645" cy="646331"/>
          </a:xfrm>
          <a:prstGeom prst="rect">
            <a:avLst/>
          </a:prstGeom>
          <a:noFill/>
        </p:spPr>
        <p:txBody>
          <a:bodyPr wrap="square" rtlCol="0">
            <a:spAutoFit/>
          </a:bodyPr>
          <a:lstStyle/>
          <a:p>
            <a:r>
              <a:rPr lang="en-US" sz="1200" dirty="0">
                <a:solidFill>
                  <a:srgbClr val="0000FF"/>
                </a:solidFill>
                <a:latin typeface="Times New Roman" panose="02020603050405020304" pitchFamily="18" charset="0"/>
                <a:cs typeface="Times New Roman" panose="02020603050405020304" pitchFamily="18" charset="0"/>
              </a:rPr>
              <a:t>Total Enhancement Costs will automatically calculate based on the estimated number of enhancement hours multiplied by the Blended Rate calculated above</a:t>
            </a:r>
          </a:p>
        </p:txBody>
      </p:sp>
      <p:cxnSp>
        <p:nvCxnSpPr>
          <p:cNvPr id="21" name="Straight Arrow Connector 20">
            <a:extLst>
              <a:ext uri="{FF2B5EF4-FFF2-40B4-BE49-F238E27FC236}">
                <a16:creationId xmlns:a16="http://schemas.microsoft.com/office/drawing/2014/main" id="{AE722C97-85A6-BF41-AA08-B460E791AFF9}"/>
              </a:ext>
            </a:extLst>
          </p:cNvPr>
          <p:cNvCxnSpPr>
            <a:cxnSpLocks/>
          </p:cNvCxnSpPr>
          <p:nvPr/>
        </p:nvCxnSpPr>
        <p:spPr>
          <a:xfrm flipV="1">
            <a:off x="4105469" y="5576374"/>
            <a:ext cx="597160" cy="231252"/>
          </a:xfrm>
          <a:prstGeom prst="straightConnector1">
            <a:avLst/>
          </a:prstGeom>
          <a:ln w="12700">
            <a:solidFill>
              <a:schemeClr val="accent6">
                <a:lumMod val="50000"/>
              </a:schemeClr>
            </a:solidFill>
            <a:tailEnd type="triangle"/>
          </a:ln>
        </p:spPr>
        <p:style>
          <a:lnRef idx="1">
            <a:schemeClr val="accent6"/>
          </a:lnRef>
          <a:fillRef idx="0">
            <a:schemeClr val="accent6"/>
          </a:fillRef>
          <a:effectRef idx="0">
            <a:schemeClr val="accent6"/>
          </a:effectRef>
          <a:fontRef idx="minor">
            <a:schemeClr val="tx1"/>
          </a:fontRef>
        </p:style>
      </p:cxnSp>
      <p:sp>
        <p:nvSpPr>
          <p:cNvPr id="2" name="Slide Number Placeholder 1">
            <a:extLst>
              <a:ext uri="{FF2B5EF4-FFF2-40B4-BE49-F238E27FC236}">
                <a16:creationId xmlns:a16="http://schemas.microsoft.com/office/drawing/2014/main" id="{A2253C3E-E417-9867-7700-8205C8D5F1AB}"/>
              </a:ext>
            </a:extLst>
          </p:cNvPr>
          <p:cNvSpPr>
            <a:spLocks noGrp="1"/>
          </p:cNvSpPr>
          <p:nvPr>
            <p:ph type="sldNum" sz="quarter" idx="12"/>
          </p:nvPr>
        </p:nvSpPr>
        <p:spPr/>
        <p:txBody>
          <a:bodyPr/>
          <a:lstStyle/>
          <a:p>
            <a:fld id="{33943F3E-CE48-48F4-A664-D93E49928CBC}" type="slidenum">
              <a:rPr lang="en-US" smtClean="0"/>
              <a:pPr/>
              <a:t>22</a:t>
            </a:fld>
            <a:endParaRPr lang="en-US" dirty="0"/>
          </a:p>
        </p:txBody>
      </p:sp>
    </p:spTree>
    <p:extLst>
      <p:ext uri="{BB962C8B-B14F-4D97-AF65-F5344CB8AC3E}">
        <p14:creationId xmlns:p14="http://schemas.microsoft.com/office/powerpoint/2010/main" val="42246354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7268F3E-A603-E2D9-5736-B37768EAFC8E}"/>
              </a:ext>
            </a:extLst>
          </p:cNvPr>
          <p:cNvPicPr>
            <a:picLocks noChangeAspect="1"/>
          </p:cNvPicPr>
          <p:nvPr/>
        </p:nvPicPr>
        <p:blipFill rotWithShape="1">
          <a:blip r:embed="rId3"/>
          <a:srcRect t="490"/>
          <a:stretch/>
        </p:blipFill>
        <p:spPr>
          <a:xfrm>
            <a:off x="502298" y="2323322"/>
            <a:ext cx="11187404" cy="2873880"/>
          </a:xfrm>
          <a:prstGeom prst="rect">
            <a:avLst/>
          </a:prstGeom>
        </p:spPr>
      </p:pic>
      <p:sp>
        <p:nvSpPr>
          <p:cNvPr id="4" name="Title 3"/>
          <p:cNvSpPr>
            <a:spLocks noGrp="1"/>
          </p:cNvSpPr>
          <p:nvPr>
            <p:ph type="title"/>
          </p:nvPr>
        </p:nvSpPr>
        <p:spPr>
          <a:xfrm>
            <a:off x="1362270" y="662475"/>
            <a:ext cx="9601200" cy="829157"/>
          </a:xfrm>
        </p:spPr>
        <p:txBody>
          <a:bodyPr/>
          <a:lstStyle/>
          <a:p>
            <a:r>
              <a:rPr lang="en-US" dirty="0">
                <a:latin typeface="Times New Roman" panose="02020603050405020304" pitchFamily="18" charset="0"/>
                <a:cs typeface="Times New Roman" panose="02020603050405020304" pitchFamily="18" charset="0"/>
              </a:rPr>
              <a:t>Cost Proposal </a:t>
            </a:r>
            <a:r>
              <a:rPr lang="en-US" sz="2400" dirty="0">
                <a:latin typeface="Times New Roman" panose="02020603050405020304" pitchFamily="18" charset="0"/>
                <a:cs typeface="Times New Roman" panose="02020603050405020304" pitchFamily="18" charset="0"/>
              </a:rPr>
              <a:t>(Attachment D)</a:t>
            </a:r>
            <a:endParaRPr lang="en-US" dirty="0">
              <a:latin typeface="Times New Roman" panose="02020603050405020304" pitchFamily="18" charset="0"/>
              <a:cs typeface="Times New Roman" panose="02020603050405020304" pitchFamily="18" charset="0"/>
            </a:endParaRPr>
          </a:p>
        </p:txBody>
      </p:sp>
      <p:sp>
        <p:nvSpPr>
          <p:cNvPr id="14" name="TextBox 13">
            <a:extLst>
              <a:ext uri="{FF2B5EF4-FFF2-40B4-BE49-F238E27FC236}">
                <a16:creationId xmlns:a16="http://schemas.microsoft.com/office/drawing/2014/main" id="{FC2154A2-27A6-0566-790F-7F93BA8BAECD}"/>
              </a:ext>
            </a:extLst>
          </p:cNvPr>
          <p:cNvSpPr txBox="1"/>
          <p:nvPr/>
        </p:nvSpPr>
        <p:spPr>
          <a:xfrm>
            <a:off x="816596" y="5417104"/>
            <a:ext cx="3469265" cy="646331"/>
          </a:xfrm>
          <a:prstGeom prst="rect">
            <a:avLst/>
          </a:prstGeom>
          <a:noFill/>
        </p:spPr>
        <p:txBody>
          <a:bodyPr wrap="square" rtlCol="0">
            <a:spAutoFit/>
          </a:bodyPr>
          <a:lstStyle/>
          <a:p>
            <a:r>
              <a:rPr lang="en-US" sz="1200" dirty="0">
                <a:solidFill>
                  <a:srgbClr val="0000FF"/>
                </a:solidFill>
                <a:latin typeface="Times New Roman" panose="02020603050405020304" pitchFamily="18" charset="0"/>
                <a:cs typeface="Times New Roman" panose="02020603050405020304" pitchFamily="18" charset="0"/>
              </a:rPr>
              <a:t>Respondents will input the name, comments, and yearly cost information for each license/subscription/environment cost item</a:t>
            </a:r>
          </a:p>
        </p:txBody>
      </p:sp>
      <p:cxnSp>
        <p:nvCxnSpPr>
          <p:cNvPr id="15" name="Straight Arrow Connector 14">
            <a:extLst>
              <a:ext uri="{FF2B5EF4-FFF2-40B4-BE49-F238E27FC236}">
                <a16:creationId xmlns:a16="http://schemas.microsoft.com/office/drawing/2014/main" id="{43D40D55-0F82-0DEA-054A-31CD25CC5032}"/>
              </a:ext>
            </a:extLst>
          </p:cNvPr>
          <p:cNvCxnSpPr>
            <a:cxnSpLocks/>
          </p:cNvCxnSpPr>
          <p:nvPr/>
        </p:nvCxnSpPr>
        <p:spPr>
          <a:xfrm flipV="1">
            <a:off x="1670180" y="3666931"/>
            <a:ext cx="737118" cy="1750173"/>
          </a:xfrm>
          <a:prstGeom prst="straightConnector1">
            <a:avLst/>
          </a:prstGeom>
          <a:ln w="12700">
            <a:solidFill>
              <a:schemeClr val="accent6">
                <a:lumMod val="50000"/>
              </a:schemeClr>
            </a:solidFill>
            <a:tailEnd type="triangle"/>
          </a:ln>
        </p:spPr>
        <p:style>
          <a:lnRef idx="1">
            <a:schemeClr val="accent6"/>
          </a:lnRef>
          <a:fillRef idx="0">
            <a:schemeClr val="accent6"/>
          </a:fillRef>
          <a:effectRef idx="0">
            <a:schemeClr val="accent6"/>
          </a:effectRef>
          <a:fontRef idx="minor">
            <a:schemeClr val="tx1"/>
          </a:fontRef>
        </p:style>
      </p:cxnSp>
      <p:sp>
        <p:nvSpPr>
          <p:cNvPr id="22" name="TextBox 21">
            <a:extLst>
              <a:ext uri="{FF2B5EF4-FFF2-40B4-BE49-F238E27FC236}">
                <a16:creationId xmlns:a16="http://schemas.microsoft.com/office/drawing/2014/main" id="{12D5F562-DEC5-F954-72A8-C932AB6CE36A}"/>
              </a:ext>
            </a:extLst>
          </p:cNvPr>
          <p:cNvSpPr txBox="1"/>
          <p:nvPr/>
        </p:nvSpPr>
        <p:spPr>
          <a:xfrm>
            <a:off x="5571842" y="5496996"/>
            <a:ext cx="2989428" cy="830997"/>
          </a:xfrm>
          <a:prstGeom prst="rect">
            <a:avLst/>
          </a:prstGeom>
          <a:noFill/>
        </p:spPr>
        <p:txBody>
          <a:bodyPr wrap="square" rtlCol="0">
            <a:spAutoFit/>
          </a:bodyPr>
          <a:lstStyle/>
          <a:p>
            <a:r>
              <a:rPr lang="en-US" sz="1200" dirty="0">
                <a:solidFill>
                  <a:srgbClr val="0000FF"/>
                </a:solidFill>
                <a:latin typeface="Times New Roman" panose="02020603050405020304" pitchFamily="18" charset="0"/>
                <a:cs typeface="Times New Roman" panose="02020603050405020304" pitchFamily="18" charset="0"/>
              </a:rPr>
              <a:t>Total licenses/subscriptions/environments costs for each year will automatically calculate based on the sum of all such costs for that year</a:t>
            </a:r>
          </a:p>
        </p:txBody>
      </p:sp>
      <p:cxnSp>
        <p:nvCxnSpPr>
          <p:cNvPr id="23" name="Straight Arrow Connector 22">
            <a:extLst>
              <a:ext uri="{FF2B5EF4-FFF2-40B4-BE49-F238E27FC236}">
                <a16:creationId xmlns:a16="http://schemas.microsoft.com/office/drawing/2014/main" id="{9155842F-6A5C-E1A6-0A3A-74ABC1F27043}"/>
              </a:ext>
            </a:extLst>
          </p:cNvPr>
          <p:cNvCxnSpPr>
            <a:cxnSpLocks/>
          </p:cNvCxnSpPr>
          <p:nvPr/>
        </p:nvCxnSpPr>
        <p:spPr>
          <a:xfrm flipH="1" flipV="1">
            <a:off x="5571842" y="5038531"/>
            <a:ext cx="757596" cy="540303"/>
          </a:xfrm>
          <a:prstGeom prst="straightConnector1">
            <a:avLst/>
          </a:prstGeom>
          <a:ln w="12700">
            <a:solidFill>
              <a:schemeClr val="accent6">
                <a:lumMod val="50000"/>
              </a:schemeClr>
            </a:solidFill>
            <a:tailEnd type="triangle"/>
          </a:ln>
        </p:spPr>
        <p:style>
          <a:lnRef idx="1">
            <a:schemeClr val="accent6"/>
          </a:lnRef>
          <a:fillRef idx="0">
            <a:schemeClr val="accent6"/>
          </a:fillRef>
          <a:effectRef idx="0">
            <a:schemeClr val="accent6"/>
          </a:effectRef>
          <a:fontRef idx="minor">
            <a:schemeClr val="tx1"/>
          </a:fontRef>
        </p:style>
      </p:cxnSp>
      <p:sp>
        <p:nvSpPr>
          <p:cNvPr id="2" name="Slide Number Placeholder 1">
            <a:extLst>
              <a:ext uri="{FF2B5EF4-FFF2-40B4-BE49-F238E27FC236}">
                <a16:creationId xmlns:a16="http://schemas.microsoft.com/office/drawing/2014/main" id="{ABF67ABC-2D71-8502-0A10-AABF544185A7}"/>
              </a:ext>
            </a:extLst>
          </p:cNvPr>
          <p:cNvSpPr>
            <a:spLocks noGrp="1"/>
          </p:cNvSpPr>
          <p:nvPr>
            <p:ph type="sldNum" sz="quarter" idx="12"/>
          </p:nvPr>
        </p:nvSpPr>
        <p:spPr/>
        <p:txBody>
          <a:bodyPr/>
          <a:lstStyle/>
          <a:p>
            <a:fld id="{33943F3E-CE48-48F4-A664-D93E49928CBC}" type="slidenum">
              <a:rPr lang="en-US" smtClean="0"/>
              <a:pPr/>
              <a:t>23</a:t>
            </a:fld>
            <a:endParaRPr lang="en-US" dirty="0"/>
          </a:p>
        </p:txBody>
      </p:sp>
    </p:spTree>
    <p:extLst>
      <p:ext uri="{BB962C8B-B14F-4D97-AF65-F5344CB8AC3E}">
        <p14:creationId xmlns:p14="http://schemas.microsoft.com/office/powerpoint/2010/main" val="42210541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A0F5213-273C-887F-DA6E-C95F22F25272}"/>
              </a:ext>
            </a:extLst>
          </p:cNvPr>
          <p:cNvPicPr>
            <a:picLocks noChangeAspect="1"/>
          </p:cNvPicPr>
          <p:nvPr/>
        </p:nvPicPr>
        <p:blipFill>
          <a:blip r:embed="rId3"/>
          <a:stretch>
            <a:fillRect/>
          </a:stretch>
        </p:blipFill>
        <p:spPr>
          <a:xfrm>
            <a:off x="1791477" y="2214583"/>
            <a:ext cx="7976287" cy="3874025"/>
          </a:xfrm>
          <a:prstGeom prst="rect">
            <a:avLst/>
          </a:prstGeom>
        </p:spPr>
      </p:pic>
      <p:sp>
        <p:nvSpPr>
          <p:cNvPr id="4" name="Title 3"/>
          <p:cNvSpPr>
            <a:spLocks noGrp="1"/>
          </p:cNvSpPr>
          <p:nvPr>
            <p:ph type="title"/>
          </p:nvPr>
        </p:nvSpPr>
        <p:spPr>
          <a:xfrm>
            <a:off x="1362270" y="662475"/>
            <a:ext cx="9601200" cy="829157"/>
          </a:xfrm>
        </p:spPr>
        <p:txBody>
          <a:bodyPr/>
          <a:lstStyle/>
          <a:p>
            <a:r>
              <a:rPr lang="en-US" dirty="0">
                <a:latin typeface="Times New Roman" panose="02020603050405020304" pitchFamily="18" charset="0"/>
                <a:cs typeface="Times New Roman" panose="02020603050405020304" pitchFamily="18" charset="0"/>
              </a:rPr>
              <a:t>Cost Proposal </a:t>
            </a:r>
            <a:r>
              <a:rPr lang="en-US" sz="2400" dirty="0">
                <a:latin typeface="Times New Roman" panose="02020603050405020304" pitchFamily="18" charset="0"/>
                <a:cs typeface="Times New Roman" panose="02020603050405020304" pitchFamily="18" charset="0"/>
              </a:rPr>
              <a:t>(Attachment D)</a:t>
            </a:r>
            <a:endParaRPr lang="en-US" dirty="0">
              <a:latin typeface="Times New Roman" panose="02020603050405020304" pitchFamily="18" charset="0"/>
              <a:cs typeface="Times New Roman" panose="02020603050405020304" pitchFamily="18" charset="0"/>
            </a:endParaRPr>
          </a:p>
        </p:txBody>
      </p:sp>
      <p:sp>
        <p:nvSpPr>
          <p:cNvPr id="11" name="TextBox 10">
            <a:extLst>
              <a:ext uri="{FF2B5EF4-FFF2-40B4-BE49-F238E27FC236}">
                <a16:creationId xmlns:a16="http://schemas.microsoft.com/office/drawing/2014/main" id="{774D1B76-3CF8-22AA-E05D-DD5CB23250D9}"/>
              </a:ext>
            </a:extLst>
          </p:cNvPr>
          <p:cNvSpPr txBox="1"/>
          <p:nvPr/>
        </p:nvSpPr>
        <p:spPr>
          <a:xfrm>
            <a:off x="490024" y="2551837"/>
            <a:ext cx="1301453" cy="1754326"/>
          </a:xfrm>
          <a:prstGeom prst="rect">
            <a:avLst/>
          </a:prstGeom>
          <a:noFill/>
        </p:spPr>
        <p:txBody>
          <a:bodyPr wrap="square" rtlCol="0">
            <a:spAutoFit/>
          </a:bodyPr>
          <a:lstStyle/>
          <a:p>
            <a:r>
              <a:rPr lang="en-US" sz="1200" dirty="0">
                <a:solidFill>
                  <a:srgbClr val="0000FF"/>
                </a:solidFill>
                <a:latin typeface="Times New Roman" panose="02020603050405020304" pitchFamily="18" charset="0"/>
                <a:cs typeface="Times New Roman" panose="02020603050405020304" pitchFamily="18" charset="0"/>
              </a:rPr>
              <a:t>Respondents will input the cost reduction that can be expected for each cost category listed if the State chooses a State-hosted solution</a:t>
            </a:r>
          </a:p>
        </p:txBody>
      </p:sp>
      <p:cxnSp>
        <p:nvCxnSpPr>
          <p:cNvPr id="13" name="Straight Arrow Connector 12">
            <a:extLst>
              <a:ext uri="{FF2B5EF4-FFF2-40B4-BE49-F238E27FC236}">
                <a16:creationId xmlns:a16="http://schemas.microsoft.com/office/drawing/2014/main" id="{518E62B7-BEDE-40B1-6119-B35596A0539B}"/>
              </a:ext>
            </a:extLst>
          </p:cNvPr>
          <p:cNvCxnSpPr>
            <a:cxnSpLocks/>
          </p:cNvCxnSpPr>
          <p:nvPr/>
        </p:nvCxnSpPr>
        <p:spPr>
          <a:xfrm>
            <a:off x="1856791" y="3359020"/>
            <a:ext cx="2015413" cy="503853"/>
          </a:xfrm>
          <a:prstGeom prst="straightConnector1">
            <a:avLst/>
          </a:prstGeom>
          <a:ln w="12700">
            <a:solidFill>
              <a:schemeClr val="accent6">
                <a:lumMod val="50000"/>
              </a:schemeClr>
            </a:solidFill>
            <a:tailEnd type="triangle"/>
          </a:ln>
        </p:spPr>
        <p:style>
          <a:lnRef idx="1">
            <a:schemeClr val="accent6"/>
          </a:lnRef>
          <a:fillRef idx="0">
            <a:schemeClr val="accent6"/>
          </a:fillRef>
          <a:effectRef idx="0">
            <a:schemeClr val="accent6"/>
          </a:effectRef>
          <a:fontRef idx="minor">
            <a:schemeClr val="tx1"/>
          </a:fontRef>
        </p:style>
      </p:cxnSp>
      <p:sp>
        <p:nvSpPr>
          <p:cNvPr id="18" name="TextBox 17">
            <a:extLst>
              <a:ext uri="{FF2B5EF4-FFF2-40B4-BE49-F238E27FC236}">
                <a16:creationId xmlns:a16="http://schemas.microsoft.com/office/drawing/2014/main" id="{6F82F5B4-FD2A-B9B0-4D79-738D51A36E63}"/>
              </a:ext>
            </a:extLst>
          </p:cNvPr>
          <p:cNvSpPr txBox="1"/>
          <p:nvPr/>
        </p:nvSpPr>
        <p:spPr>
          <a:xfrm>
            <a:off x="9952652" y="3429000"/>
            <a:ext cx="1749324" cy="1569660"/>
          </a:xfrm>
          <a:prstGeom prst="rect">
            <a:avLst/>
          </a:prstGeom>
          <a:noFill/>
        </p:spPr>
        <p:txBody>
          <a:bodyPr wrap="square" rtlCol="0">
            <a:spAutoFit/>
          </a:bodyPr>
          <a:lstStyle/>
          <a:p>
            <a:r>
              <a:rPr lang="en-US" sz="1200" dirty="0">
                <a:solidFill>
                  <a:srgbClr val="0000FF"/>
                </a:solidFill>
                <a:latin typeface="Times New Roman" panose="02020603050405020304" pitchFamily="18" charset="0"/>
                <a:cs typeface="Times New Roman" panose="02020603050405020304" pitchFamily="18" charset="0"/>
              </a:rPr>
              <a:t>The total cost reduction the State could expect if it chose a State-hosted solution will automatically calculate based on cost reduction information inputted above</a:t>
            </a:r>
          </a:p>
        </p:txBody>
      </p:sp>
      <p:cxnSp>
        <p:nvCxnSpPr>
          <p:cNvPr id="19" name="Straight Arrow Connector 18">
            <a:extLst>
              <a:ext uri="{FF2B5EF4-FFF2-40B4-BE49-F238E27FC236}">
                <a16:creationId xmlns:a16="http://schemas.microsoft.com/office/drawing/2014/main" id="{A17DCF90-D468-CBE9-8CDF-FBB7AFDC6D60}"/>
              </a:ext>
            </a:extLst>
          </p:cNvPr>
          <p:cNvCxnSpPr>
            <a:cxnSpLocks/>
          </p:cNvCxnSpPr>
          <p:nvPr/>
        </p:nvCxnSpPr>
        <p:spPr>
          <a:xfrm flipH="1">
            <a:off x="4711959" y="4380723"/>
            <a:ext cx="5121119" cy="0"/>
          </a:xfrm>
          <a:prstGeom prst="straightConnector1">
            <a:avLst/>
          </a:prstGeom>
          <a:ln w="12700">
            <a:solidFill>
              <a:schemeClr val="accent6">
                <a:lumMod val="50000"/>
              </a:schemeClr>
            </a:solidFill>
            <a:tailEnd type="triangle"/>
          </a:ln>
        </p:spPr>
        <p:style>
          <a:lnRef idx="1">
            <a:schemeClr val="accent6"/>
          </a:lnRef>
          <a:fillRef idx="0">
            <a:schemeClr val="accent6"/>
          </a:fillRef>
          <a:effectRef idx="0">
            <a:schemeClr val="accent6"/>
          </a:effectRef>
          <a:fontRef idx="minor">
            <a:schemeClr val="tx1"/>
          </a:fontRef>
        </p:style>
      </p:cxnSp>
      <p:sp>
        <p:nvSpPr>
          <p:cNvPr id="23" name="TextBox 22">
            <a:extLst>
              <a:ext uri="{FF2B5EF4-FFF2-40B4-BE49-F238E27FC236}">
                <a16:creationId xmlns:a16="http://schemas.microsoft.com/office/drawing/2014/main" id="{24B52F22-2ADF-6F05-07CB-0AAC9EF8B49E}"/>
              </a:ext>
            </a:extLst>
          </p:cNvPr>
          <p:cNvSpPr txBox="1"/>
          <p:nvPr/>
        </p:nvSpPr>
        <p:spPr>
          <a:xfrm>
            <a:off x="415637" y="4585824"/>
            <a:ext cx="1441154" cy="1938992"/>
          </a:xfrm>
          <a:prstGeom prst="rect">
            <a:avLst/>
          </a:prstGeom>
          <a:noFill/>
        </p:spPr>
        <p:txBody>
          <a:bodyPr wrap="square" rtlCol="0">
            <a:spAutoFit/>
          </a:bodyPr>
          <a:lstStyle/>
          <a:p>
            <a:r>
              <a:rPr lang="en-US" sz="1200" dirty="0">
                <a:solidFill>
                  <a:srgbClr val="0000FF"/>
                </a:solidFill>
                <a:latin typeface="Times New Roman" panose="02020603050405020304" pitchFamily="18" charset="0"/>
                <a:cs typeface="Times New Roman" panose="02020603050405020304" pitchFamily="18" charset="0"/>
              </a:rPr>
              <a:t>Respondents will input alternative helpdesk service offerings and their associated change to the calculated monthly M&amp;O fee [these may be positive or negative dollar amounts]</a:t>
            </a:r>
          </a:p>
        </p:txBody>
      </p:sp>
      <p:cxnSp>
        <p:nvCxnSpPr>
          <p:cNvPr id="24" name="Straight Arrow Connector 23">
            <a:extLst>
              <a:ext uri="{FF2B5EF4-FFF2-40B4-BE49-F238E27FC236}">
                <a16:creationId xmlns:a16="http://schemas.microsoft.com/office/drawing/2014/main" id="{2090D08C-C6EE-F548-5704-8C021D0A57AF}"/>
              </a:ext>
            </a:extLst>
          </p:cNvPr>
          <p:cNvCxnSpPr>
            <a:cxnSpLocks/>
          </p:cNvCxnSpPr>
          <p:nvPr/>
        </p:nvCxnSpPr>
        <p:spPr>
          <a:xfrm flipV="1">
            <a:off x="1791477" y="5536416"/>
            <a:ext cx="447871" cy="116239"/>
          </a:xfrm>
          <a:prstGeom prst="straightConnector1">
            <a:avLst/>
          </a:prstGeom>
          <a:ln w="12700">
            <a:solidFill>
              <a:schemeClr val="accent6">
                <a:lumMod val="50000"/>
              </a:schemeClr>
            </a:solidFill>
            <a:tailEnd type="triangle"/>
          </a:ln>
        </p:spPr>
        <p:style>
          <a:lnRef idx="1">
            <a:schemeClr val="accent6"/>
          </a:lnRef>
          <a:fillRef idx="0">
            <a:schemeClr val="accent6"/>
          </a:fillRef>
          <a:effectRef idx="0">
            <a:schemeClr val="accent6"/>
          </a:effectRef>
          <a:fontRef idx="minor">
            <a:schemeClr val="tx1"/>
          </a:fontRef>
        </p:style>
      </p:cxnSp>
      <p:sp>
        <p:nvSpPr>
          <p:cNvPr id="2" name="Slide Number Placeholder 1">
            <a:extLst>
              <a:ext uri="{FF2B5EF4-FFF2-40B4-BE49-F238E27FC236}">
                <a16:creationId xmlns:a16="http://schemas.microsoft.com/office/drawing/2014/main" id="{F709B0FB-1EB8-49F6-A7F7-ECE2B8545527}"/>
              </a:ext>
            </a:extLst>
          </p:cNvPr>
          <p:cNvSpPr>
            <a:spLocks noGrp="1"/>
          </p:cNvSpPr>
          <p:nvPr>
            <p:ph type="sldNum" sz="quarter" idx="12"/>
          </p:nvPr>
        </p:nvSpPr>
        <p:spPr/>
        <p:txBody>
          <a:bodyPr/>
          <a:lstStyle/>
          <a:p>
            <a:fld id="{33943F3E-CE48-48F4-A664-D93E49928CBC}" type="slidenum">
              <a:rPr lang="en-US" smtClean="0"/>
              <a:pPr/>
              <a:t>24</a:t>
            </a:fld>
            <a:endParaRPr lang="en-US" dirty="0"/>
          </a:p>
        </p:txBody>
      </p:sp>
    </p:spTree>
    <p:extLst>
      <p:ext uri="{BB962C8B-B14F-4D97-AF65-F5344CB8AC3E}">
        <p14:creationId xmlns:p14="http://schemas.microsoft.com/office/powerpoint/2010/main" val="27941950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E646060-E82D-1557-8D3A-5675464D89A9}"/>
              </a:ext>
            </a:extLst>
          </p:cNvPr>
          <p:cNvPicPr>
            <a:picLocks noChangeAspect="1"/>
          </p:cNvPicPr>
          <p:nvPr/>
        </p:nvPicPr>
        <p:blipFill>
          <a:blip r:embed="rId3"/>
          <a:stretch>
            <a:fillRect/>
          </a:stretch>
        </p:blipFill>
        <p:spPr>
          <a:xfrm>
            <a:off x="2104702" y="2708687"/>
            <a:ext cx="7982592" cy="3325070"/>
          </a:xfrm>
          <a:prstGeom prst="rect">
            <a:avLst/>
          </a:prstGeom>
        </p:spPr>
      </p:pic>
      <p:sp>
        <p:nvSpPr>
          <p:cNvPr id="4" name="Title 3"/>
          <p:cNvSpPr>
            <a:spLocks noGrp="1"/>
          </p:cNvSpPr>
          <p:nvPr>
            <p:ph type="title"/>
          </p:nvPr>
        </p:nvSpPr>
        <p:spPr>
          <a:xfrm>
            <a:off x="1362270" y="662475"/>
            <a:ext cx="9601200" cy="829157"/>
          </a:xfrm>
        </p:spPr>
        <p:txBody>
          <a:bodyPr/>
          <a:lstStyle/>
          <a:p>
            <a:r>
              <a:rPr lang="en-US" dirty="0">
                <a:latin typeface="Times New Roman" panose="02020603050405020304" pitchFamily="18" charset="0"/>
                <a:cs typeface="Times New Roman" panose="02020603050405020304" pitchFamily="18" charset="0"/>
              </a:rPr>
              <a:t>Cost Proposal </a:t>
            </a:r>
            <a:r>
              <a:rPr lang="en-US" sz="2400" dirty="0">
                <a:latin typeface="Times New Roman" panose="02020603050405020304" pitchFamily="18" charset="0"/>
                <a:cs typeface="Times New Roman" panose="02020603050405020304" pitchFamily="18" charset="0"/>
              </a:rPr>
              <a:t>(Attachment D)</a:t>
            </a:r>
            <a:endParaRPr lang="en-US"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A33EA99E-8DBC-F5B0-EE9C-0D00337156B0}"/>
              </a:ext>
            </a:extLst>
          </p:cNvPr>
          <p:cNvSpPr txBox="1"/>
          <p:nvPr/>
        </p:nvSpPr>
        <p:spPr>
          <a:xfrm>
            <a:off x="10087295" y="2194865"/>
            <a:ext cx="1534719" cy="1754326"/>
          </a:xfrm>
          <a:prstGeom prst="rect">
            <a:avLst/>
          </a:prstGeom>
          <a:noFill/>
        </p:spPr>
        <p:txBody>
          <a:bodyPr wrap="square" rtlCol="0">
            <a:spAutoFit/>
          </a:bodyPr>
          <a:lstStyle/>
          <a:p>
            <a:r>
              <a:rPr lang="en-US" sz="1200" dirty="0">
                <a:solidFill>
                  <a:srgbClr val="0000FF"/>
                </a:solidFill>
                <a:latin typeface="Times New Roman" panose="02020603050405020304" pitchFamily="18" charset="0"/>
                <a:cs typeface="Times New Roman" panose="02020603050405020304" pitchFamily="18" charset="0"/>
              </a:rPr>
              <a:t>Respondents will explain the pricing impact and relation to the calculated monthly M&amp;O fee if there is an increase in the software warranty period from 6 to 12 months</a:t>
            </a:r>
          </a:p>
        </p:txBody>
      </p:sp>
      <p:cxnSp>
        <p:nvCxnSpPr>
          <p:cNvPr id="10" name="Straight Arrow Connector 9">
            <a:extLst>
              <a:ext uri="{FF2B5EF4-FFF2-40B4-BE49-F238E27FC236}">
                <a16:creationId xmlns:a16="http://schemas.microsoft.com/office/drawing/2014/main" id="{3ACF87E1-5FDA-EFBC-CA8E-97770CF4A232}"/>
              </a:ext>
            </a:extLst>
          </p:cNvPr>
          <p:cNvCxnSpPr>
            <a:cxnSpLocks/>
          </p:cNvCxnSpPr>
          <p:nvPr/>
        </p:nvCxnSpPr>
        <p:spPr>
          <a:xfrm flipH="1">
            <a:off x="6391469" y="2967135"/>
            <a:ext cx="3695827" cy="242596"/>
          </a:xfrm>
          <a:prstGeom prst="straightConnector1">
            <a:avLst/>
          </a:prstGeom>
          <a:ln w="12700">
            <a:solidFill>
              <a:schemeClr val="accent6">
                <a:lumMod val="50000"/>
              </a:schemeClr>
            </a:solidFill>
            <a:tailEnd type="triangle"/>
          </a:ln>
        </p:spPr>
        <p:style>
          <a:lnRef idx="1">
            <a:schemeClr val="accent6"/>
          </a:lnRef>
          <a:fillRef idx="0">
            <a:schemeClr val="accent6"/>
          </a:fillRef>
          <a:effectRef idx="0">
            <a:schemeClr val="accent6"/>
          </a:effectRef>
          <a:fontRef idx="minor">
            <a:schemeClr val="tx1"/>
          </a:fontRef>
        </p:style>
      </p:cxnSp>
      <p:cxnSp>
        <p:nvCxnSpPr>
          <p:cNvPr id="14" name="Straight Arrow Connector 13">
            <a:extLst>
              <a:ext uri="{FF2B5EF4-FFF2-40B4-BE49-F238E27FC236}">
                <a16:creationId xmlns:a16="http://schemas.microsoft.com/office/drawing/2014/main" id="{14442659-800B-889D-5073-3C1D8EF06F67}"/>
              </a:ext>
            </a:extLst>
          </p:cNvPr>
          <p:cNvCxnSpPr>
            <a:cxnSpLocks/>
          </p:cNvCxnSpPr>
          <p:nvPr/>
        </p:nvCxnSpPr>
        <p:spPr>
          <a:xfrm flipH="1">
            <a:off x="9293290" y="2967135"/>
            <a:ext cx="794006" cy="335902"/>
          </a:xfrm>
          <a:prstGeom prst="straightConnector1">
            <a:avLst/>
          </a:prstGeom>
          <a:ln w="12700">
            <a:solidFill>
              <a:schemeClr val="accent6">
                <a:lumMod val="50000"/>
              </a:schemeClr>
            </a:solidFill>
            <a:tailEnd type="triangle"/>
          </a:ln>
        </p:spPr>
        <p:style>
          <a:lnRef idx="1">
            <a:schemeClr val="accent6"/>
          </a:lnRef>
          <a:fillRef idx="0">
            <a:schemeClr val="accent6"/>
          </a:fillRef>
          <a:effectRef idx="0">
            <a:schemeClr val="accent6"/>
          </a:effectRef>
          <a:fontRef idx="minor">
            <a:schemeClr val="tx1"/>
          </a:fontRef>
        </p:style>
      </p:cxnSp>
      <p:sp>
        <p:nvSpPr>
          <p:cNvPr id="18" name="TextBox 17">
            <a:extLst>
              <a:ext uri="{FF2B5EF4-FFF2-40B4-BE49-F238E27FC236}">
                <a16:creationId xmlns:a16="http://schemas.microsoft.com/office/drawing/2014/main" id="{187CC903-1230-6F52-7C6C-FA84AE12259B}"/>
              </a:ext>
            </a:extLst>
          </p:cNvPr>
          <p:cNvSpPr txBox="1"/>
          <p:nvPr/>
        </p:nvSpPr>
        <p:spPr>
          <a:xfrm>
            <a:off x="569985" y="2962229"/>
            <a:ext cx="1534719" cy="1938992"/>
          </a:xfrm>
          <a:prstGeom prst="rect">
            <a:avLst/>
          </a:prstGeom>
          <a:noFill/>
        </p:spPr>
        <p:txBody>
          <a:bodyPr wrap="square" rtlCol="0">
            <a:spAutoFit/>
          </a:bodyPr>
          <a:lstStyle/>
          <a:p>
            <a:r>
              <a:rPr lang="en-US" sz="1200" dirty="0">
                <a:solidFill>
                  <a:srgbClr val="0000FF"/>
                </a:solidFill>
                <a:latin typeface="Times New Roman" panose="02020603050405020304" pitchFamily="18" charset="0"/>
                <a:cs typeface="Times New Roman" panose="02020603050405020304" pitchFamily="18" charset="0"/>
              </a:rPr>
              <a:t>Respondents who provide clearinghouse services will input unit costs for processing medical claims, associated volume tiers, and any associated cost information </a:t>
            </a:r>
          </a:p>
        </p:txBody>
      </p:sp>
      <p:cxnSp>
        <p:nvCxnSpPr>
          <p:cNvPr id="19" name="Straight Arrow Connector 18">
            <a:extLst>
              <a:ext uri="{FF2B5EF4-FFF2-40B4-BE49-F238E27FC236}">
                <a16:creationId xmlns:a16="http://schemas.microsoft.com/office/drawing/2014/main" id="{3609D695-71D8-91D0-6D2A-AD3A6C2CAE7A}"/>
              </a:ext>
            </a:extLst>
          </p:cNvPr>
          <p:cNvCxnSpPr>
            <a:cxnSpLocks/>
          </p:cNvCxnSpPr>
          <p:nvPr/>
        </p:nvCxnSpPr>
        <p:spPr>
          <a:xfrm>
            <a:off x="1726163" y="4553339"/>
            <a:ext cx="378541" cy="83975"/>
          </a:xfrm>
          <a:prstGeom prst="straightConnector1">
            <a:avLst/>
          </a:prstGeom>
          <a:ln w="12700">
            <a:solidFill>
              <a:schemeClr val="accent6">
                <a:lumMod val="50000"/>
              </a:schemeClr>
            </a:solidFill>
            <a:tailEnd type="triangle"/>
          </a:ln>
        </p:spPr>
        <p:style>
          <a:lnRef idx="1">
            <a:schemeClr val="accent6"/>
          </a:lnRef>
          <a:fillRef idx="0">
            <a:schemeClr val="accent6"/>
          </a:fillRef>
          <a:effectRef idx="0">
            <a:schemeClr val="accent6"/>
          </a:effectRef>
          <a:fontRef idx="minor">
            <a:schemeClr val="tx1"/>
          </a:fontRef>
        </p:style>
      </p:cxnSp>
      <p:cxnSp>
        <p:nvCxnSpPr>
          <p:cNvPr id="23" name="Straight Arrow Connector 22">
            <a:extLst>
              <a:ext uri="{FF2B5EF4-FFF2-40B4-BE49-F238E27FC236}">
                <a16:creationId xmlns:a16="http://schemas.microsoft.com/office/drawing/2014/main" id="{4C2A1ED2-6949-56A8-B7C6-668D48A4D7FA}"/>
              </a:ext>
            </a:extLst>
          </p:cNvPr>
          <p:cNvCxnSpPr>
            <a:cxnSpLocks/>
          </p:cNvCxnSpPr>
          <p:nvPr/>
        </p:nvCxnSpPr>
        <p:spPr>
          <a:xfrm>
            <a:off x="1726163" y="4553339"/>
            <a:ext cx="378541" cy="1110343"/>
          </a:xfrm>
          <a:prstGeom prst="straightConnector1">
            <a:avLst/>
          </a:prstGeom>
          <a:ln w="12700">
            <a:solidFill>
              <a:schemeClr val="accent6">
                <a:lumMod val="50000"/>
              </a:schemeClr>
            </a:solidFill>
            <a:tailEnd type="triangle"/>
          </a:ln>
        </p:spPr>
        <p:style>
          <a:lnRef idx="1">
            <a:schemeClr val="accent6"/>
          </a:lnRef>
          <a:fillRef idx="0">
            <a:schemeClr val="accent6"/>
          </a:fillRef>
          <a:effectRef idx="0">
            <a:schemeClr val="accent6"/>
          </a:effectRef>
          <a:fontRef idx="minor">
            <a:schemeClr val="tx1"/>
          </a:fontRef>
        </p:style>
      </p:cxnSp>
      <p:pic>
        <p:nvPicPr>
          <p:cNvPr id="6" name="Picture 5">
            <a:extLst>
              <a:ext uri="{FF2B5EF4-FFF2-40B4-BE49-F238E27FC236}">
                <a16:creationId xmlns:a16="http://schemas.microsoft.com/office/drawing/2014/main" id="{14E3DED8-E48E-C640-7D76-0BF42C9AB647}"/>
              </a:ext>
            </a:extLst>
          </p:cNvPr>
          <p:cNvPicPr>
            <a:picLocks noChangeAspect="1"/>
          </p:cNvPicPr>
          <p:nvPr/>
        </p:nvPicPr>
        <p:blipFill rotWithShape="1">
          <a:blip r:embed="rId4"/>
          <a:srcRect b="89084"/>
          <a:stretch/>
        </p:blipFill>
        <p:spPr>
          <a:xfrm>
            <a:off x="2111007" y="2233345"/>
            <a:ext cx="7976287" cy="422870"/>
          </a:xfrm>
          <a:prstGeom prst="rect">
            <a:avLst/>
          </a:prstGeom>
        </p:spPr>
      </p:pic>
      <p:sp>
        <p:nvSpPr>
          <p:cNvPr id="2" name="Slide Number Placeholder 1">
            <a:extLst>
              <a:ext uri="{FF2B5EF4-FFF2-40B4-BE49-F238E27FC236}">
                <a16:creationId xmlns:a16="http://schemas.microsoft.com/office/drawing/2014/main" id="{7C6A607D-253B-5456-9D20-A6B6CA21633F}"/>
              </a:ext>
            </a:extLst>
          </p:cNvPr>
          <p:cNvSpPr>
            <a:spLocks noGrp="1"/>
          </p:cNvSpPr>
          <p:nvPr>
            <p:ph type="sldNum" sz="quarter" idx="12"/>
          </p:nvPr>
        </p:nvSpPr>
        <p:spPr/>
        <p:txBody>
          <a:bodyPr/>
          <a:lstStyle/>
          <a:p>
            <a:fld id="{33943F3E-CE48-48F4-A664-D93E49928CBC}" type="slidenum">
              <a:rPr lang="en-US" smtClean="0"/>
              <a:pPr/>
              <a:t>25</a:t>
            </a:fld>
            <a:endParaRPr lang="en-US" dirty="0"/>
          </a:p>
        </p:txBody>
      </p:sp>
    </p:spTree>
    <p:extLst>
      <p:ext uri="{BB962C8B-B14F-4D97-AF65-F5344CB8AC3E}">
        <p14:creationId xmlns:p14="http://schemas.microsoft.com/office/powerpoint/2010/main" val="14270375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Evaluation Criteria</a:t>
            </a: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3216315662"/>
              </p:ext>
            </p:extLst>
          </p:nvPr>
        </p:nvGraphicFramePr>
        <p:xfrm>
          <a:off x="1371600" y="1997513"/>
          <a:ext cx="9083842" cy="4413879"/>
        </p:xfrm>
        <a:graphic>
          <a:graphicData uri="http://schemas.openxmlformats.org/drawingml/2006/table">
            <a:tbl>
              <a:tblPr firstRow="1" bandRow="1">
                <a:tableStyleId>{5C22544A-7EE6-4342-B048-85BDC9FD1C3A}</a:tableStyleId>
              </a:tblPr>
              <a:tblGrid>
                <a:gridCol w="4541921">
                  <a:extLst>
                    <a:ext uri="{9D8B030D-6E8A-4147-A177-3AD203B41FA5}">
                      <a16:colId xmlns:a16="http://schemas.microsoft.com/office/drawing/2014/main" val="20000"/>
                    </a:ext>
                  </a:extLst>
                </a:gridCol>
                <a:gridCol w="4541921">
                  <a:extLst>
                    <a:ext uri="{9D8B030D-6E8A-4147-A177-3AD203B41FA5}">
                      <a16:colId xmlns:a16="http://schemas.microsoft.com/office/drawing/2014/main" val="20001"/>
                    </a:ext>
                  </a:extLst>
                </a:gridCol>
              </a:tblGrid>
              <a:tr h="377597">
                <a:tc>
                  <a:txBody>
                    <a:bodyPr/>
                    <a:lstStyle/>
                    <a:p>
                      <a:pPr marL="0" marR="0" algn="ctr">
                        <a:spcBef>
                          <a:spcPts val="0"/>
                        </a:spcBef>
                        <a:spcAft>
                          <a:spcPts val="0"/>
                        </a:spcAft>
                      </a:pPr>
                      <a:r>
                        <a:rPr lang="en-US" sz="1800" b="1" dirty="0">
                          <a:solidFill>
                            <a:srgbClr val="101D49"/>
                          </a:solidFill>
                          <a:latin typeface="Times New Roman" panose="02020603050405020304" pitchFamily="18" charset="0"/>
                          <a:ea typeface="Times New Roman"/>
                          <a:cs typeface="Times New Roman" panose="02020603050405020304" pitchFamily="18" charset="0"/>
                        </a:rPr>
                        <a:t>Criteria</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algn="ctr">
                        <a:spcBef>
                          <a:spcPts val="0"/>
                        </a:spcBef>
                        <a:spcAft>
                          <a:spcPts val="0"/>
                        </a:spcAft>
                      </a:pPr>
                      <a:r>
                        <a:rPr lang="en-US" sz="1800" b="1" dirty="0">
                          <a:solidFill>
                            <a:srgbClr val="101D49"/>
                          </a:solidFill>
                          <a:latin typeface="Times New Roman" panose="02020603050405020304" pitchFamily="18" charset="0"/>
                          <a:ea typeface="Times New Roman"/>
                          <a:cs typeface="Times New Roman" panose="02020603050405020304" pitchFamily="18" charset="0"/>
                        </a:rPr>
                        <a:t>Points</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377597">
                <a:tc>
                  <a:txBody>
                    <a:bodyPr/>
                    <a:lstStyle/>
                    <a:p>
                      <a:pPr marL="342900" marR="0" lvl="0" indent="-342900">
                        <a:spcBef>
                          <a:spcPts val="0"/>
                        </a:spcBef>
                        <a:spcAft>
                          <a:spcPts val="0"/>
                        </a:spcAft>
                        <a:buFont typeface="+mj-lt"/>
                        <a:buAutoNum type="arabicPeriod"/>
                      </a:pPr>
                      <a:r>
                        <a:rPr lang="en-US" sz="1800" b="1" spc="-10" dirty="0">
                          <a:solidFill>
                            <a:srgbClr val="101D49"/>
                          </a:solidFill>
                          <a:latin typeface="Times New Roman" panose="02020603050405020304" pitchFamily="18" charset="0"/>
                          <a:ea typeface="Times New Roman"/>
                          <a:cs typeface="Times New Roman" panose="02020603050405020304" pitchFamily="18" charset="0"/>
                        </a:rPr>
                        <a:t>Adherence to Mandatory Requirements</a:t>
                      </a:r>
                      <a:endParaRPr lang="en-US" sz="1800" b="1" dirty="0">
                        <a:solidFill>
                          <a:srgbClr val="101D49"/>
                        </a:solidFill>
                        <a:latin typeface="Times New Roman" panose="02020603050405020304" pitchFamily="18" charset="0"/>
                        <a:ea typeface="Times New Roman"/>
                        <a:cs typeface="Times New Roman" panose="02020603050405020304" pitchFamily="18" charset="0"/>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800" b="1" kern="1200" spc="-10" dirty="0">
                          <a:solidFill>
                            <a:srgbClr val="101D49"/>
                          </a:solidFill>
                          <a:latin typeface="Times New Roman" panose="02020603050405020304" pitchFamily="18" charset="0"/>
                          <a:ea typeface="MS Mincho" panose="02020609040205080304" pitchFamily="49" charset="-128"/>
                          <a:cs typeface="Times New Roman" panose="02020603050405020304" pitchFamily="18" charset="0"/>
                        </a:rPr>
                        <a:t>Pass/Fail</a:t>
                      </a:r>
                      <a:endParaRPr lang="en-US" sz="1800" b="1" kern="1200" spc="-10" dirty="0">
                        <a:solidFill>
                          <a:srgbClr val="101D49"/>
                        </a:solidFill>
                        <a:latin typeface="Times New Roman" panose="02020603050405020304" pitchFamily="18" charset="0"/>
                        <a:ea typeface="Calibri" panose="020F0502020204030204" pitchFamily="34" charset="0"/>
                        <a:cs typeface="Times New Roman" panose="02020603050405020304" pitchFamily="18" charset="0"/>
                      </a:endParaRPr>
                    </a:p>
                  </a:txBody>
                  <a:tcPr marL="45720" marR="45720" marT="27305" marB="2730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536688">
                <a:tc>
                  <a:txBody>
                    <a:bodyPr/>
                    <a:lstStyle/>
                    <a:p>
                      <a:pPr marL="342900" marR="0" lvl="0" indent="-342900">
                        <a:spcBef>
                          <a:spcPts val="0"/>
                        </a:spcBef>
                        <a:spcAft>
                          <a:spcPts val="0"/>
                        </a:spcAft>
                        <a:buFont typeface="+mj-lt"/>
                        <a:buAutoNum type="arabicPeriod" startAt="2"/>
                      </a:pPr>
                      <a:r>
                        <a:rPr lang="en-US" sz="1800" b="1" dirty="0">
                          <a:solidFill>
                            <a:srgbClr val="101D49"/>
                          </a:solidFill>
                          <a:latin typeface="Times New Roman" panose="02020603050405020304" pitchFamily="18" charset="0"/>
                          <a:ea typeface="Times New Roman"/>
                          <a:cs typeface="Times New Roman" panose="02020603050405020304" pitchFamily="18" charset="0"/>
                        </a:rPr>
                        <a:t>Management Assessment/Quality (Business and Technical Proposal)</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800" b="1" kern="1200" spc="-10" dirty="0">
                          <a:solidFill>
                            <a:srgbClr val="101D49"/>
                          </a:solidFill>
                          <a:latin typeface="Times New Roman" panose="02020603050405020304" pitchFamily="18" charset="0"/>
                          <a:ea typeface="MS Mincho" panose="02020609040205080304" pitchFamily="49" charset="-128"/>
                          <a:cs typeface="Times New Roman" panose="02020603050405020304" pitchFamily="18" charset="0"/>
                        </a:rPr>
                        <a:t>55 available points</a:t>
                      </a:r>
                      <a:endParaRPr lang="en-US" sz="1800" b="1" kern="1200" spc="-10" dirty="0">
                        <a:solidFill>
                          <a:srgbClr val="101D49"/>
                        </a:solidFill>
                        <a:latin typeface="Times New Roman" panose="02020603050405020304" pitchFamily="18" charset="0"/>
                        <a:ea typeface="Calibri" panose="020F0502020204030204" pitchFamily="34" charset="0"/>
                        <a:cs typeface="Times New Roman" panose="02020603050405020304" pitchFamily="18" charset="0"/>
                      </a:endParaRPr>
                    </a:p>
                  </a:txBody>
                  <a:tcPr marL="45720" marR="45720" marT="27305" marB="2730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377597">
                <a:tc>
                  <a:txBody>
                    <a:bodyPr/>
                    <a:lstStyle/>
                    <a:p>
                      <a:pPr marL="342900" marR="0" lvl="0" indent="-342900">
                        <a:spcBef>
                          <a:spcPts val="0"/>
                        </a:spcBef>
                        <a:spcAft>
                          <a:spcPts val="0"/>
                        </a:spcAft>
                        <a:buFont typeface="+mj-lt"/>
                        <a:buAutoNum type="arabicPeriod" startAt="3"/>
                      </a:pPr>
                      <a:r>
                        <a:rPr lang="en-US" sz="1800" b="1" dirty="0">
                          <a:solidFill>
                            <a:srgbClr val="101D49"/>
                          </a:solidFill>
                          <a:latin typeface="Times New Roman" panose="02020603050405020304" pitchFamily="18" charset="0"/>
                          <a:ea typeface="Times New Roman"/>
                          <a:cs typeface="Times New Roman" panose="02020603050405020304" pitchFamily="18" charset="0"/>
                        </a:rPr>
                        <a:t>Cost (Cost Proposal)</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800" b="1" kern="1200" spc="-10" dirty="0">
                          <a:solidFill>
                            <a:srgbClr val="101D49"/>
                          </a:solidFill>
                          <a:latin typeface="Times New Roman" panose="02020603050405020304" pitchFamily="18" charset="0"/>
                          <a:ea typeface="MS Mincho" panose="02020609040205080304" pitchFamily="49" charset="-128"/>
                          <a:cs typeface="Times New Roman" panose="02020603050405020304" pitchFamily="18" charset="0"/>
                        </a:rPr>
                        <a:t>25 available points</a:t>
                      </a:r>
                      <a:endParaRPr lang="en-US" sz="1800" b="1" kern="1200" spc="-10" dirty="0">
                        <a:solidFill>
                          <a:srgbClr val="101D49"/>
                        </a:solidFill>
                        <a:latin typeface="Times New Roman" panose="02020603050405020304" pitchFamily="18" charset="0"/>
                        <a:ea typeface="Calibri" panose="020F0502020204030204" pitchFamily="34" charset="0"/>
                        <a:cs typeface="Times New Roman" panose="02020603050405020304" pitchFamily="18" charset="0"/>
                      </a:endParaRPr>
                    </a:p>
                  </a:txBody>
                  <a:tcPr marL="45720" marR="45720" marT="27305" marB="2730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536688">
                <a:tc>
                  <a:txBody>
                    <a:bodyPr/>
                    <a:lstStyle/>
                    <a:p>
                      <a:pPr marL="346075" marR="0" lvl="0" indent="-346075">
                        <a:spcBef>
                          <a:spcPts val="0"/>
                        </a:spcBef>
                        <a:spcAft>
                          <a:spcPts val="0"/>
                        </a:spcAft>
                        <a:buFont typeface="+mj-lt"/>
                        <a:buNone/>
                      </a:pPr>
                      <a:r>
                        <a:rPr lang="en-US" sz="1800" b="1" kern="1200" dirty="0">
                          <a:solidFill>
                            <a:srgbClr val="101D49"/>
                          </a:solidFill>
                          <a:latin typeface="Times New Roman" panose="02020603050405020304" pitchFamily="18" charset="0"/>
                          <a:ea typeface="Times New Roman"/>
                          <a:cs typeface="Times New Roman" panose="02020603050405020304" pitchFamily="18" charset="0"/>
                        </a:rPr>
                        <a:t>4.   Minority Business Enterprise Subcontractor Commitment</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800" b="1" kern="1200" spc="-10" dirty="0">
                          <a:solidFill>
                            <a:srgbClr val="101D49"/>
                          </a:solidFill>
                          <a:latin typeface="Times New Roman" panose="02020603050405020304" pitchFamily="18" charset="0"/>
                          <a:ea typeface="MS Mincho" panose="02020609040205080304" pitchFamily="49" charset="-128"/>
                          <a:cs typeface="Times New Roman" panose="02020603050405020304" pitchFamily="18" charset="0"/>
                        </a:rPr>
                        <a:t>5 (1 bonus points are available, </a:t>
                      </a:r>
                      <a:endParaRPr lang="en-US" sz="1800" b="1" kern="1200" spc="-10" dirty="0">
                        <a:solidFill>
                          <a:srgbClr val="101D49"/>
                        </a:solidFill>
                        <a:latin typeface="Times New Roman" panose="02020603050405020304" pitchFamily="18" charset="0"/>
                        <a:ea typeface="Calibri" panose="020F0502020204030204" pitchFamily="34" charset="0"/>
                        <a:cs typeface="Times New Roman" panose="02020603050405020304" pitchFamily="18" charset="0"/>
                      </a:endParaRPr>
                    </a:p>
                    <a:p>
                      <a:pPr marL="0" marR="0" algn="ctr">
                        <a:spcBef>
                          <a:spcPts val="0"/>
                        </a:spcBef>
                        <a:spcAft>
                          <a:spcPts val="0"/>
                        </a:spcAft>
                      </a:pPr>
                      <a:r>
                        <a:rPr lang="en-US" sz="1800" b="1" kern="1200" spc="-10" dirty="0">
                          <a:solidFill>
                            <a:srgbClr val="101D49"/>
                          </a:solidFill>
                          <a:latin typeface="Times New Roman" panose="02020603050405020304" pitchFamily="18" charset="0"/>
                          <a:ea typeface="MS Mincho" panose="02020609040205080304" pitchFamily="49" charset="-128"/>
                          <a:cs typeface="Times New Roman" panose="02020603050405020304" pitchFamily="18" charset="0"/>
                        </a:rPr>
                        <a:t>see Section 3.2.5)</a:t>
                      </a:r>
                      <a:endParaRPr lang="en-US" sz="1800" b="1" kern="1200" spc="-10" dirty="0">
                        <a:solidFill>
                          <a:srgbClr val="101D49"/>
                        </a:solidFill>
                        <a:latin typeface="Times New Roman" panose="02020603050405020304" pitchFamily="18" charset="0"/>
                        <a:ea typeface="Calibri" panose="020F0502020204030204" pitchFamily="34" charset="0"/>
                        <a:cs typeface="Times New Roman" panose="02020603050405020304" pitchFamily="18" charset="0"/>
                      </a:endParaRPr>
                    </a:p>
                  </a:txBody>
                  <a:tcPr marL="45720" marR="45720" marT="27305" marB="2730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536688">
                <a:tc>
                  <a:txBody>
                    <a:bodyPr/>
                    <a:lstStyle/>
                    <a:p>
                      <a:pPr marL="346075" marR="0" lvl="0" indent="-346075">
                        <a:spcBef>
                          <a:spcPts val="0"/>
                        </a:spcBef>
                        <a:spcAft>
                          <a:spcPts val="0"/>
                        </a:spcAft>
                        <a:buFont typeface="+mj-lt"/>
                        <a:buNone/>
                      </a:pPr>
                      <a:r>
                        <a:rPr lang="en-US" sz="1800" b="1" kern="1200" dirty="0">
                          <a:solidFill>
                            <a:srgbClr val="101D49"/>
                          </a:solidFill>
                          <a:latin typeface="Times New Roman" panose="02020603050405020304" pitchFamily="18" charset="0"/>
                          <a:ea typeface="Times New Roman"/>
                          <a:cs typeface="Times New Roman" panose="02020603050405020304" pitchFamily="18" charset="0"/>
                        </a:rPr>
                        <a:t>5.   Women Business Enterprise Subcontractor Commitment</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800" b="1" kern="1200" spc="-10" dirty="0">
                          <a:solidFill>
                            <a:srgbClr val="101D49"/>
                          </a:solidFill>
                          <a:latin typeface="Times New Roman" panose="02020603050405020304" pitchFamily="18" charset="0"/>
                          <a:ea typeface="MS Mincho" panose="02020609040205080304" pitchFamily="49" charset="-128"/>
                          <a:cs typeface="Times New Roman" panose="02020603050405020304" pitchFamily="18" charset="0"/>
                        </a:rPr>
                        <a:t>5 (1 bonus points are available, </a:t>
                      </a:r>
                      <a:endParaRPr lang="en-US" sz="1800" b="1" kern="1200" spc="-10" dirty="0">
                        <a:solidFill>
                          <a:srgbClr val="101D49"/>
                        </a:solidFill>
                        <a:latin typeface="Times New Roman" panose="02020603050405020304" pitchFamily="18" charset="0"/>
                        <a:ea typeface="Calibri" panose="020F0502020204030204" pitchFamily="34" charset="0"/>
                        <a:cs typeface="Times New Roman" panose="02020603050405020304" pitchFamily="18" charset="0"/>
                      </a:endParaRPr>
                    </a:p>
                    <a:p>
                      <a:pPr marL="0" marR="0" algn="ctr">
                        <a:spcBef>
                          <a:spcPts val="0"/>
                        </a:spcBef>
                        <a:spcAft>
                          <a:spcPts val="0"/>
                        </a:spcAft>
                      </a:pPr>
                      <a:r>
                        <a:rPr lang="en-US" sz="1800" b="1" kern="1200" spc="-10" dirty="0">
                          <a:solidFill>
                            <a:srgbClr val="101D49"/>
                          </a:solidFill>
                          <a:latin typeface="Times New Roman" panose="02020603050405020304" pitchFamily="18" charset="0"/>
                          <a:ea typeface="MS Mincho" panose="02020609040205080304" pitchFamily="49" charset="-128"/>
                          <a:cs typeface="Times New Roman" panose="02020603050405020304" pitchFamily="18" charset="0"/>
                        </a:rPr>
                        <a:t>see Section 3.2.5)</a:t>
                      </a:r>
                      <a:endParaRPr lang="en-US" sz="1800" b="1" kern="1200" spc="-10" dirty="0">
                        <a:solidFill>
                          <a:srgbClr val="101D49"/>
                        </a:solidFill>
                        <a:latin typeface="Times New Roman" panose="02020603050405020304" pitchFamily="18" charset="0"/>
                        <a:ea typeface="Calibri" panose="020F0502020204030204" pitchFamily="34" charset="0"/>
                        <a:cs typeface="Times New Roman" panose="02020603050405020304" pitchFamily="18" charset="0"/>
                      </a:endParaRPr>
                    </a:p>
                  </a:txBody>
                  <a:tcPr marL="45720" marR="45720" marT="27305" marB="2730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536688">
                <a:tc>
                  <a:txBody>
                    <a:bodyPr/>
                    <a:lstStyle/>
                    <a:p>
                      <a:pPr marL="346075" marR="0" lvl="0" indent="-346075">
                        <a:spcBef>
                          <a:spcPts val="0"/>
                        </a:spcBef>
                        <a:spcAft>
                          <a:spcPts val="0"/>
                        </a:spcAft>
                        <a:buFont typeface="+mj-lt"/>
                        <a:buNone/>
                      </a:pPr>
                      <a:r>
                        <a:rPr lang="en-US" sz="1800" b="1" kern="1200" dirty="0">
                          <a:solidFill>
                            <a:srgbClr val="101D49"/>
                          </a:solidFill>
                          <a:latin typeface="Times New Roman" panose="02020603050405020304" pitchFamily="18" charset="0"/>
                          <a:ea typeface="Times New Roman"/>
                          <a:cs typeface="Times New Roman" panose="02020603050405020304" pitchFamily="18" charset="0"/>
                        </a:rPr>
                        <a:t>6.   Indiana Veteran Owned Small Business Subcontractor Commitment</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800" b="1" kern="1200" spc="-10" dirty="0">
                          <a:solidFill>
                            <a:srgbClr val="101D49"/>
                          </a:solidFill>
                          <a:latin typeface="Times New Roman" panose="02020603050405020304" pitchFamily="18" charset="0"/>
                          <a:ea typeface="Calibri" panose="020F0502020204030204" pitchFamily="34" charset="0"/>
                          <a:cs typeface="Times New Roman" panose="02020603050405020304" pitchFamily="18" charset="0"/>
                        </a:rPr>
                        <a:t>5 (1 bonus points are available, </a:t>
                      </a:r>
                    </a:p>
                    <a:p>
                      <a:pPr marL="0" marR="0" algn="ctr">
                        <a:spcBef>
                          <a:spcPts val="0"/>
                        </a:spcBef>
                        <a:spcAft>
                          <a:spcPts val="0"/>
                        </a:spcAft>
                      </a:pPr>
                      <a:r>
                        <a:rPr lang="en-US" sz="1800" b="1" kern="1200" spc="-10" dirty="0">
                          <a:solidFill>
                            <a:srgbClr val="101D49"/>
                          </a:solidFill>
                          <a:latin typeface="Times New Roman" panose="02020603050405020304" pitchFamily="18" charset="0"/>
                          <a:ea typeface="Calibri" panose="020F0502020204030204" pitchFamily="34" charset="0"/>
                          <a:cs typeface="Times New Roman" panose="02020603050405020304" pitchFamily="18" charset="0"/>
                        </a:rPr>
                        <a:t>see Section 3.2.6)</a:t>
                      </a:r>
                    </a:p>
                  </a:txBody>
                  <a:tcPr marL="45720" marR="45720" marT="27305" marB="2730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42984709"/>
                  </a:ext>
                </a:extLst>
              </a:tr>
              <a:tr h="362781">
                <a:tc>
                  <a:txBody>
                    <a:bodyPr/>
                    <a:lstStyle/>
                    <a:p>
                      <a:pPr marL="0" marR="0" lvl="0" indent="0">
                        <a:spcBef>
                          <a:spcPts val="0"/>
                        </a:spcBef>
                        <a:spcAft>
                          <a:spcPts val="0"/>
                        </a:spcAft>
                        <a:buFont typeface="+mj-lt"/>
                        <a:buNone/>
                      </a:pPr>
                      <a:r>
                        <a:rPr lang="en-US" sz="1800" b="1" dirty="0">
                          <a:solidFill>
                            <a:srgbClr val="101D49"/>
                          </a:solidFill>
                          <a:latin typeface="Times New Roman" panose="02020603050405020304" pitchFamily="18" charset="0"/>
                          <a:ea typeface="Times New Roman"/>
                          <a:cs typeface="Times New Roman" panose="02020603050405020304" pitchFamily="18" charset="0"/>
                        </a:rPr>
                        <a:t>7.   Buy Indiana</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800" b="1" kern="1200" spc="-10" dirty="0">
                          <a:solidFill>
                            <a:srgbClr val="101D49"/>
                          </a:solidFill>
                          <a:latin typeface="Times New Roman" panose="02020603050405020304" pitchFamily="18" charset="0"/>
                          <a:ea typeface="Calibri" panose="020F0502020204030204" pitchFamily="34" charset="0"/>
                          <a:cs typeface="Times New Roman" panose="02020603050405020304" pitchFamily="18" charset="0"/>
                        </a:rPr>
                        <a:t>5 available points</a:t>
                      </a:r>
                    </a:p>
                  </a:txBody>
                  <a:tcPr marL="45720" marR="45720" marT="27305" marB="2730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46462214"/>
                  </a:ext>
                </a:extLst>
              </a:tr>
              <a:tr h="313168">
                <a:tc>
                  <a:txBody>
                    <a:bodyPr/>
                    <a:lstStyle/>
                    <a:p>
                      <a:pPr marL="0" marR="0" algn="ctr">
                        <a:spcBef>
                          <a:spcPts val="0"/>
                        </a:spcBef>
                        <a:spcAft>
                          <a:spcPts val="0"/>
                        </a:spcAft>
                      </a:pPr>
                      <a:r>
                        <a:rPr lang="en-US" sz="1800" b="1" dirty="0">
                          <a:solidFill>
                            <a:srgbClr val="101D49"/>
                          </a:solidFill>
                          <a:latin typeface="Times New Roman" panose="02020603050405020304" pitchFamily="18" charset="0"/>
                          <a:ea typeface="Times New Roman"/>
                          <a:cs typeface="Times New Roman" panose="02020603050405020304" pitchFamily="18" charset="0"/>
                        </a:rPr>
                        <a:t>Total</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algn="ctr">
                        <a:spcBef>
                          <a:spcPts val="0"/>
                        </a:spcBef>
                        <a:spcAft>
                          <a:spcPts val="0"/>
                        </a:spcAft>
                      </a:pPr>
                      <a:r>
                        <a:rPr lang="en-US" sz="1800" b="1" kern="1200" spc="-10" dirty="0">
                          <a:solidFill>
                            <a:srgbClr val="101D49"/>
                          </a:solidFill>
                          <a:latin typeface="Times New Roman" panose="02020603050405020304" pitchFamily="18" charset="0"/>
                          <a:ea typeface="MS Mincho" panose="02020609040205080304" pitchFamily="49" charset="-128"/>
                          <a:cs typeface="Times New Roman" panose="02020603050405020304" pitchFamily="18" charset="0"/>
                        </a:rPr>
                        <a:t>100 (103 if bonus awarded)</a:t>
                      </a:r>
                      <a:endParaRPr lang="en-US" sz="1800" b="1" kern="1200" spc="-10" dirty="0">
                        <a:solidFill>
                          <a:srgbClr val="101D49"/>
                        </a:solidFill>
                        <a:latin typeface="Times New Roman" panose="02020603050405020304" pitchFamily="18" charset="0"/>
                        <a:ea typeface="Calibri" panose="020F0502020204030204" pitchFamily="34" charset="0"/>
                        <a:cs typeface="Times New Roman" panose="02020603050405020304" pitchFamily="18" charset="0"/>
                      </a:endParaRPr>
                    </a:p>
                  </a:txBody>
                  <a:tcPr marL="45720" marR="45720" marT="27305" marB="2730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8"/>
                  </a:ext>
                </a:extLst>
              </a:tr>
            </a:tbl>
          </a:graphicData>
        </a:graphic>
      </p:graphicFrame>
      <p:sp>
        <p:nvSpPr>
          <p:cNvPr id="3" name="Slide Number Placeholder 2">
            <a:extLst>
              <a:ext uri="{FF2B5EF4-FFF2-40B4-BE49-F238E27FC236}">
                <a16:creationId xmlns:a16="http://schemas.microsoft.com/office/drawing/2014/main" id="{663DAB8F-978B-ED6D-80F7-3F40DD4A558C}"/>
              </a:ext>
            </a:extLst>
          </p:cNvPr>
          <p:cNvSpPr>
            <a:spLocks noGrp="1"/>
          </p:cNvSpPr>
          <p:nvPr>
            <p:ph type="sldNum" sz="quarter" idx="12"/>
          </p:nvPr>
        </p:nvSpPr>
        <p:spPr/>
        <p:txBody>
          <a:bodyPr/>
          <a:lstStyle/>
          <a:p>
            <a:fld id="{33943F3E-CE48-48F4-A664-D93E49928CBC}" type="slidenum">
              <a:rPr lang="en-US" smtClean="0"/>
              <a:pPr/>
              <a:t>26</a:t>
            </a:fld>
            <a:endParaRPr lang="en-US" dirty="0"/>
          </a:p>
        </p:txBody>
      </p:sp>
    </p:spTree>
    <p:extLst>
      <p:ext uri="{BB962C8B-B14F-4D97-AF65-F5344CB8AC3E}">
        <p14:creationId xmlns:p14="http://schemas.microsoft.com/office/powerpoint/2010/main" val="36535448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dirty="0">
                <a:latin typeface="Times New Roman" panose="02020603050405020304" pitchFamily="18" charset="0"/>
                <a:cs typeface="Times New Roman" panose="02020603050405020304" pitchFamily="18" charset="0"/>
              </a:rPr>
              <a:t>Minority and Women’s Business Enterprises</a:t>
            </a:r>
          </a:p>
        </p:txBody>
      </p:sp>
      <p:sp>
        <p:nvSpPr>
          <p:cNvPr id="6" name="Content Placeholder 5"/>
          <p:cNvSpPr>
            <a:spLocks noGrp="1"/>
          </p:cNvSpPr>
          <p:nvPr>
            <p:ph idx="1"/>
          </p:nvPr>
        </p:nvSpPr>
        <p:spPr>
          <a:xfrm>
            <a:off x="1371600" y="2021307"/>
            <a:ext cx="9601200" cy="3525252"/>
          </a:xfrm>
        </p:spPr>
        <p:txBody>
          <a:bodyPr>
            <a:normAutofit fontScale="92500" lnSpcReduction="20000"/>
          </a:bodyPr>
          <a:lstStyle/>
          <a:p>
            <a:pPr marL="0" indent="0">
              <a:lnSpc>
                <a:spcPct val="110000"/>
              </a:lnSpc>
              <a:buNone/>
              <a:defRPr/>
            </a:pPr>
            <a:r>
              <a:rPr lang="en-US" altLang="en-US" sz="2600" b="1" dirty="0">
                <a:solidFill>
                  <a:srgbClr val="101D49"/>
                </a:solidFill>
                <a:latin typeface="Times New Roman" panose="02020603050405020304" pitchFamily="18" charset="0"/>
                <a:cs typeface="Times New Roman" panose="02020603050405020304" pitchFamily="18" charset="0"/>
              </a:rPr>
              <a:t>Mission/Vision </a:t>
            </a:r>
          </a:p>
          <a:p>
            <a:pPr lvl="1"/>
            <a:r>
              <a:rPr lang="en-US" altLang="en-US" sz="2600" i="0" dirty="0">
                <a:solidFill>
                  <a:srgbClr val="101D49"/>
                </a:solidFill>
                <a:latin typeface="Times New Roman" panose="02020603050405020304" pitchFamily="18" charset="0"/>
                <a:cs typeface="Times New Roman" panose="02020603050405020304" pitchFamily="18" charset="0"/>
              </a:rPr>
              <a:t>Promote, monitor, and enforce the standards for certification of minority and women’s business enterprises.</a:t>
            </a:r>
          </a:p>
          <a:p>
            <a:pPr lvl="1"/>
            <a:r>
              <a:rPr lang="en-US" altLang="en-US" sz="2600" i="0" dirty="0">
                <a:solidFill>
                  <a:srgbClr val="101D49"/>
                </a:solidFill>
                <a:latin typeface="Times New Roman" panose="02020603050405020304" pitchFamily="18" charset="0"/>
                <a:cs typeface="Times New Roman" panose="02020603050405020304" pitchFamily="18" charset="0"/>
              </a:rPr>
              <a:t>Provide equal opportunity to minority and women enterprises in the state’s procurement and contracting process.</a:t>
            </a:r>
          </a:p>
          <a:p>
            <a:pPr marL="0" indent="0">
              <a:lnSpc>
                <a:spcPct val="110000"/>
              </a:lnSpc>
              <a:buNone/>
              <a:defRPr/>
            </a:pPr>
            <a:r>
              <a:rPr lang="en-US" sz="2600" b="1" dirty="0">
                <a:solidFill>
                  <a:srgbClr val="101D49"/>
                </a:solidFill>
                <a:latin typeface="Times New Roman" panose="02020603050405020304" pitchFamily="18" charset="0"/>
                <a:cs typeface="Times New Roman" panose="02020603050405020304" pitchFamily="18" charset="0"/>
              </a:rPr>
              <a:t>Nondiscrimination and Antidiscrimination Laws</a:t>
            </a:r>
          </a:p>
          <a:p>
            <a:pPr lvl="1"/>
            <a:r>
              <a:rPr lang="en-US" sz="2600" i="0" dirty="0">
                <a:solidFill>
                  <a:srgbClr val="101D49"/>
                </a:solidFill>
                <a:latin typeface="Times New Roman" panose="02020603050405020304" pitchFamily="18" charset="0"/>
                <a:cs typeface="Times New Roman" panose="02020603050405020304" pitchFamily="18" charset="0"/>
              </a:rPr>
              <a:t>Pursuant to Indiana Civil Rights Law, specifically IC §22-9-1-10, every state contract shall contain a provision requiring the contractor and subcontractors to not discriminate against any employee or applicant with respect to Protected Characteristics</a:t>
            </a:r>
          </a:p>
          <a:p>
            <a:endParaRPr lang="en-US" dirty="0">
              <a:solidFill>
                <a:schemeClr val="tx1"/>
              </a:solidFill>
              <a:latin typeface="Times New Roman" panose="02020603050405020304" pitchFamily="18"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id="{7F704BAF-8C76-1679-5C2B-B3E0FE76747E}"/>
              </a:ext>
            </a:extLst>
          </p:cNvPr>
          <p:cNvSpPr>
            <a:spLocks noGrp="1"/>
          </p:cNvSpPr>
          <p:nvPr>
            <p:ph type="sldNum" sz="quarter" idx="12"/>
          </p:nvPr>
        </p:nvSpPr>
        <p:spPr/>
        <p:txBody>
          <a:bodyPr/>
          <a:lstStyle/>
          <a:p>
            <a:fld id="{33943F3E-CE48-48F4-A664-D93E49928CBC}" type="slidenum">
              <a:rPr lang="en-US" smtClean="0"/>
              <a:pPr/>
              <a:t>27</a:t>
            </a:fld>
            <a:endParaRPr lang="en-US" dirty="0"/>
          </a:p>
        </p:txBody>
      </p:sp>
    </p:spTree>
    <p:extLst>
      <p:ext uri="{BB962C8B-B14F-4D97-AF65-F5344CB8AC3E}">
        <p14:creationId xmlns:p14="http://schemas.microsoft.com/office/powerpoint/2010/main" val="6290866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71600" y="766927"/>
            <a:ext cx="9601200" cy="829157"/>
          </a:xfrm>
        </p:spPr>
        <p:txBody>
          <a:bodyPr/>
          <a:lstStyle/>
          <a:p>
            <a:pPr algn="ctr"/>
            <a:r>
              <a:rPr lang="en-US" sz="3600" dirty="0">
                <a:latin typeface="Times New Roman" panose="02020603050405020304" pitchFamily="18" charset="0"/>
                <a:cs typeface="Times New Roman" panose="02020603050405020304" pitchFamily="18" charset="0"/>
              </a:rPr>
              <a:t>Minority and Women’s Business Enterprises</a:t>
            </a:r>
          </a:p>
        </p:txBody>
      </p:sp>
      <p:sp>
        <p:nvSpPr>
          <p:cNvPr id="6" name="Content Placeholder 5"/>
          <p:cNvSpPr>
            <a:spLocks noGrp="1"/>
          </p:cNvSpPr>
          <p:nvPr>
            <p:ph idx="1"/>
          </p:nvPr>
        </p:nvSpPr>
        <p:spPr>
          <a:xfrm>
            <a:off x="1371600" y="1873696"/>
            <a:ext cx="9601200" cy="4250267"/>
          </a:xfrm>
        </p:spPr>
        <p:txBody>
          <a:bodyPr>
            <a:normAutofit fontScale="92500" lnSpcReduction="20000"/>
          </a:bodyPr>
          <a:lstStyle/>
          <a:p>
            <a:pPr>
              <a:buFont typeface="Wingdings" panose="05000000000000000000" pitchFamily="2" charset="2"/>
              <a:buChar char="§"/>
            </a:pPr>
            <a:r>
              <a:rPr lang="en-US" altLang="en-US" sz="2600" b="1" dirty="0">
                <a:solidFill>
                  <a:srgbClr val="101D49"/>
                </a:solidFill>
                <a:latin typeface="Times New Roman" panose="02020603050405020304" pitchFamily="18" charset="0"/>
              </a:rPr>
              <a:t>Contact Information</a:t>
            </a:r>
          </a:p>
          <a:p>
            <a:pPr lvl="1"/>
            <a:r>
              <a:rPr lang="en-US" altLang="en-US" sz="2600" i="0" dirty="0">
                <a:solidFill>
                  <a:srgbClr val="101D49"/>
                </a:solidFill>
                <a:latin typeface="Times New Roman" panose="02020603050405020304" pitchFamily="18" charset="0"/>
              </a:rPr>
              <a:t>Phone: 317-232-3061</a:t>
            </a:r>
          </a:p>
          <a:p>
            <a:pPr lvl="1"/>
            <a:r>
              <a:rPr lang="en-US" altLang="en-US" sz="2600" i="0" dirty="0">
                <a:solidFill>
                  <a:srgbClr val="101D49"/>
                </a:solidFill>
                <a:latin typeface="Times New Roman" panose="02020603050405020304" pitchFamily="18" charset="0"/>
              </a:rPr>
              <a:t>E-mail</a:t>
            </a:r>
            <a:r>
              <a:rPr lang="en-US" altLang="en-US" sz="2600" b="1" i="0" dirty="0">
                <a:solidFill>
                  <a:srgbClr val="101D49"/>
                </a:solidFill>
                <a:latin typeface="Times New Roman" panose="02020603050405020304" pitchFamily="18" charset="0"/>
              </a:rPr>
              <a:t>:</a:t>
            </a:r>
            <a:r>
              <a:rPr lang="en-US" altLang="en-US" sz="2600" i="0" dirty="0">
                <a:solidFill>
                  <a:srgbClr val="101D49"/>
                </a:solidFill>
                <a:latin typeface="Times New Roman" panose="02020603050405020304" pitchFamily="18" charset="0"/>
              </a:rPr>
              <a:t> </a:t>
            </a:r>
            <a:r>
              <a:rPr lang="en-US" altLang="en-US" sz="2600" i="0" dirty="0">
                <a:solidFill>
                  <a:schemeClr val="accent5">
                    <a:lumMod val="75000"/>
                  </a:schemeClr>
                </a:solidFill>
                <a:latin typeface="Times New Roman" panose="02020603050405020304" pitchFamily="18" charset="0"/>
                <a:hlinkClick r:id="rId3">
                  <a:extLst>
                    <a:ext uri="{A12FA001-AC4F-418D-AE19-62706E023703}">
                      <ahyp:hlinkClr xmlns:ahyp="http://schemas.microsoft.com/office/drawing/2018/hyperlinkcolor" val="tx"/>
                    </a:ext>
                  </a:extLst>
                </a:hlinkClick>
              </a:rPr>
              <a:t>mwbecompliance@idoa.in.gov</a:t>
            </a:r>
            <a:endParaRPr lang="en-US" altLang="en-US" sz="2600" i="0" dirty="0">
              <a:solidFill>
                <a:schemeClr val="accent5">
                  <a:lumMod val="75000"/>
                </a:schemeClr>
              </a:solidFill>
              <a:latin typeface="Times New Roman" panose="02020603050405020304" pitchFamily="18" charset="0"/>
            </a:endParaRPr>
          </a:p>
          <a:p>
            <a:pPr lvl="1"/>
            <a:r>
              <a:rPr lang="en-US" altLang="en-US" sz="2600" i="0" dirty="0">
                <a:solidFill>
                  <a:srgbClr val="101D49"/>
                </a:solidFill>
                <a:latin typeface="Times New Roman" panose="02020603050405020304" pitchFamily="18" charset="0"/>
              </a:rPr>
              <a:t>Web: </a:t>
            </a:r>
            <a:r>
              <a:rPr lang="en-US" altLang="en-US" sz="2600" i="0" dirty="0">
                <a:solidFill>
                  <a:schemeClr val="accent5">
                    <a:lumMod val="75000"/>
                  </a:schemeClr>
                </a:solidFill>
                <a:latin typeface="Times New Roman" panose="02020603050405020304" pitchFamily="18" charset="0"/>
                <a:hlinkClick r:id="rId4">
                  <a:extLst>
                    <a:ext uri="{A12FA001-AC4F-418D-AE19-62706E023703}">
                      <ahyp:hlinkClr xmlns:ahyp="http://schemas.microsoft.com/office/drawing/2018/hyperlinkcolor" val="tx"/>
                    </a:ext>
                  </a:extLst>
                </a:hlinkClick>
              </a:rPr>
              <a:t>www.in.gov/idoa/mwbe</a:t>
            </a:r>
            <a:r>
              <a:rPr lang="en-US" altLang="en-US" sz="2600" i="0" dirty="0">
                <a:solidFill>
                  <a:schemeClr val="accent5">
                    <a:lumMod val="75000"/>
                  </a:schemeClr>
                </a:solidFill>
                <a:latin typeface="Times New Roman" panose="02020603050405020304" pitchFamily="18" charset="0"/>
              </a:rPr>
              <a:t> </a:t>
            </a:r>
            <a:br>
              <a:rPr lang="en-US" altLang="en-US" sz="2600" i="0" dirty="0">
                <a:solidFill>
                  <a:schemeClr val="tx1"/>
                </a:solidFill>
                <a:latin typeface="Times New Roman" panose="02020603050405020304" pitchFamily="18" charset="0"/>
              </a:rPr>
            </a:br>
            <a:endParaRPr lang="en-US" altLang="en-US" sz="2600" i="0" dirty="0">
              <a:solidFill>
                <a:srgbClr val="101D49"/>
              </a:solidFill>
              <a:latin typeface="Times New Roman" panose="02020603050405020304" pitchFamily="18" charset="0"/>
            </a:endParaRPr>
          </a:p>
          <a:p>
            <a:pPr>
              <a:buFont typeface="Wingdings" panose="05000000000000000000" pitchFamily="2" charset="2"/>
              <a:buChar char="§"/>
            </a:pPr>
            <a:r>
              <a:rPr lang="en-US" altLang="en-US" sz="2600" b="1" dirty="0">
                <a:solidFill>
                  <a:srgbClr val="101D49"/>
                </a:solidFill>
                <a:latin typeface="Times New Roman" panose="02020603050405020304" pitchFamily="18" charset="0"/>
              </a:rPr>
              <a:t>Complete Attachment A, MBE/WBE Form</a:t>
            </a:r>
          </a:p>
          <a:p>
            <a:pPr lvl="1"/>
            <a:r>
              <a:rPr lang="en-US" altLang="en-US" sz="2600" i="0" dirty="0">
                <a:solidFill>
                  <a:srgbClr val="101D49"/>
                </a:solidFill>
                <a:latin typeface="Times New Roman" panose="02020603050405020304" pitchFamily="18" charset="0"/>
              </a:rPr>
              <a:t>Include sub-contractor letter of commitment</a:t>
            </a:r>
          </a:p>
          <a:p>
            <a:pPr marL="530339" lvl="1" indent="0">
              <a:buNone/>
            </a:pPr>
            <a:endParaRPr lang="en-US" altLang="en-US" sz="2600" i="0" dirty="0">
              <a:solidFill>
                <a:srgbClr val="101D49"/>
              </a:solidFill>
              <a:latin typeface="Times New Roman" panose="02020603050405020304" pitchFamily="18" charset="0"/>
            </a:endParaRPr>
          </a:p>
          <a:p>
            <a:pPr>
              <a:buFont typeface="Wingdings" panose="05000000000000000000" pitchFamily="2" charset="2"/>
              <a:buChar char="§"/>
            </a:pPr>
            <a:r>
              <a:rPr lang="en-US" altLang="en-US" sz="2600" b="1" dirty="0">
                <a:solidFill>
                  <a:srgbClr val="101D49"/>
                </a:solidFill>
                <a:latin typeface="Times New Roman" panose="02020603050405020304" pitchFamily="18" charset="0"/>
              </a:rPr>
              <a:t>Goals for Proposal</a:t>
            </a:r>
          </a:p>
          <a:p>
            <a:pPr lvl="1"/>
            <a:r>
              <a:rPr lang="en-US" altLang="en-US" sz="2600" i="0" dirty="0">
                <a:solidFill>
                  <a:srgbClr val="101D49"/>
                </a:solidFill>
                <a:latin typeface="Times New Roman" panose="02020603050405020304" pitchFamily="18" charset="0"/>
              </a:rPr>
              <a:t>8% Minority Business Enterprise of the </a:t>
            </a:r>
            <a:r>
              <a:rPr lang="en-US" altLang="en-US" sz="2600" i="0" u="sng" dirty="0">
                <a:solidFill>
                  <a:srgbClr val="101D49"/>
                </a:solidFill>
                <a:latin typeface="Times New Roman" panose="02020603050405020304" pitchFamily="18" charset="0"/>
              </a:rPr>
              <a:t>Total Bid Amount</a:t>
            </a:r>
          </a:p>
          <a:p>
            <a:pPr lvl="1"/>
            <a:r>
              <a:rPr lang="en-US" altLang="en-US" sz="2600" i="0" dirty="0">
                <a:solidFill>
                  <a:srgbClr val="101D49"/>
                </a:solidFill>
                <a:latin typeface="Times New Roman" panose="02020603050405020304" pitchFamily="18" charset="0"/>
              </a:rPr>
              <a:t>11% Women’s Business Enterprise of the </a:t>
            </a:r>
            <a:r>
              <a:rPr lang="en-US" altLang="en-US" sz="2600" i="0" u="sng" dirty="0">
                <a:solidFill>
                  <a:srgbClr val="101D49"/>
                </a:solidFill>
                <a:latin typeface="Times New Roman" panose="02020603050405020304" pitchFamily="18" charset="0"/>
              </a:rPr>
              <a:t>Total Bid Amount</a:t>
            </a:r>
            <a:endParaRPr lang="en-US" sz="2600" i="0" u="sng" dirty="0">
              <a:solidFill>
                <a:srgbClr val="101D49"/>
              </a:solidFill>
              <a:latin typeface="Times New Roman" panose="02020603050405020304" pitchFamily="18" charset="0"/>
            </a:endParaRPr>
          </a:p>
          <a:p>
            <a:endParaRPr lang="en-US" dirty="0">
              <a:solidFill>
                <a:schemeClr val="tx1"/>
              </a:solidFill>
              <a:latin typeface="Times New Roman" panose="02020603050405020304" pitchFamily="18" charset="0"/>
            </a:endParaRPr>
          </a:p>
        </p:txBody>
      </p:sp>
      <p:sp>
        <p:nvSpPr>
          <p:cNvPr id="2" name="Slide Number Placeholder 1">
            <a:extLst>
              <a:ext uri="{FF2B5EF4-FFF2-40B4-BE49-F238E27FC236}">
                <a16:creationId xmlns:a16="http://schemas.microsoft.com/office/drawing/2014/main" id="{992B80AA-3FA9-A851-0357-D16FB053D235}"/>
              </a:ext>
            </a:extLst>
          </p:cNvPr>
          <p:cNvSpPr>
            <a:spLocks noGrp="1"/>
          </p:cNvSpPr>
          <p:nvPr>
            <p:ph type="sldNum" sz="quarter" idx="12"/>
          </p:nvPr>
        </p:nvSpPr>
        <p:spPr/>
        <p:txBody>
          <a:bodyPr/>
          <a:lstStyle/>
          <a:p>
            <a:fld id="{33943F3E-CE48-48F4-A664-D93E49928CBC}" type="slidenum">
              <a:rPr lang="en-US" smtClean="0"/>
              <a:pPr/>
              <a:t>28</a:t>
            </a:fld>
            <a:endParaRPr lang="en-US" dirty="0"/>
          </a:p>
        </p:txBody>
      </p:sp>
    </p:spTree>
    <p:extLst>
      <p:ext uri="{BB962C8B-B14F-4D97-AF65-F5344CB8AC3E}">
        <p14:creationId xmlns:p14="http://schemas.microsoft.com/office/powerpoint/2010/main" val="342105539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A3079B0-88C9-4FB5-8567-765ED99F9DA9}"/>
              </a:ext>
            </a:extLst>
          </p:cNvPr>
          <p:cNvSpPr txBox="1"/>
          <p:nvPr/>
        </p:nvSpPr>
        <p:spPr>
          <a:xfrm>
            <a:off x="672740" y="3201354"/>
            <a:ext cx="305368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0000"/>
                </a:solidFill>
                <a:effectLst/>
                <a:uLnTx/>
                <a:uFillTx/>
                <a:latin typeface="Franklin Gothic Book" panose="020B0503020102020204"/>
                <a:ea typeface="+mn-ea"/>
                <a:cs typeface="+mn-cs"/>
              </a:rPr>
              <a:t>Please carefully review the information in this box</a:t>
            </a:r>
          </a:p>
        </p:txBody>
      </p:sp>
      <p:cxnSp>
        <p:nvCxnSpPr>
          <p:cNvPr id="5" name="Straight Arrow Connector 4">
            <a:extLst>
              <a:ext uri="{FF2B5EF4-FFF2-40B4-BE49-F238E27FC236}">
                <a16:creationId xmlns:a16="http://schemas.microsoft.com/office/drawing/2014/main" id="{538531BD-37BF-43BE-BA2D-3C49EB844FD8}"/>
              </a:ext>
            </a:extLst>
          </p:cNvPr>
          <p:cNvCxnSpPr>
            <a:cxnSpLocks/>
          </p:cNvCxnSpPr>
          <p:nvPr/>
        </p:nvCxnSpPr>
        <p:spPr>
          <a:xfrm>
            <a:off x="2199580" y="3942098"/>
            <a:ext cx="1682256"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pic>
        <p:nvPicPr>
          <p:cNvPr id="6" name="Picture 5">
            <a:extLst>
              <a:ext uri="{FF2B5EF4-FFF2-40B4-BE49-F238E27FC236}">
                <a16:creationId xmlns:a16="http://schemas.microsoft.com/office/drawing/2014/main" id="{8A480ADA-EF79-8B58-32C0-D8586DC78E66}"/>
              </a:ext>
            </a:extLst>
          </p:cNvPr>
          <p:cNvPicPr>
            <a:picLocks noChangeAspect="1"/>
          </p:cNvPicPr>
          <p:nvPr/>
        </p:nvPicPr>
        <p:blipFill>
          <a:blip r:embed="rId3"/>
          <a:stretch>
            <a:fillRect/>
          </a:stretch>
        </p:blipFill>
        <p:spPr>
          <a:xfrm>
            <a:off x="3970303" y="573832"/>
            <a:ext cx="4251394" cy="5710335"/>
          </a:xfrm>
          <a:prstGeom prst="rect">
            <a:avLst/>
          </a:prstGeom>
        </p:spPr>
      </p:pic>
      <p:sp>
        <p:nvSpPr>
          <p:cNvPr id="2" name="Slide Number Placeholder 1">
            <a:extLst>
              <a:ext uri="{FF2B5EF4-FFF2-40B4-BE49-F238E27FC236}">
                <a16:creationId xmlns:a16="http://schemas.microsoft.com/office/drawing/2014/main" id="{5A2A67DB-87EA-FE4E-A4E1-3CC13BB5F7ED}"/>
              </a:ext>
            </a:extLst>
          </p:cNvPr>
          <p:cNvSpPr>
            <a:spLocks noGrp="1"/>
          </p:cNvSpPr>
          <p:nvPr>
            <p:ph type="sldNum" sz="quarter" idx="12"/>
          </p:nvPr>
        </p:nvSpPr>
        <p:spPr/>
        <p:txBody>
          <a:bodyPr/>
          <a:lstStyle/>
          <a:p>
            <a:fld id="{33943F3E-CE48-48F4-A664-D93E49928CBC}" type="slidenum">
              <a:rPr lang="en-US" smtClean="0"/>
              <a:pPr/>
              <a:t>29</a:t>
            </a:fld>
            <a:endParaRPr lang="en-US" dirty="0"/>
          </a:p>
        </p:txBody>
      </p:sp>
    </p:spTree>
    <p:extLst>
      <p:ext uri="{BB962C8B-B14F-4D97-AF65-F5344CB8AC3E}">
        <p14:creationId xmlns:p14="http://schemas.microsoft.com/office/powerpoint/2010/main" val="7889148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General Information</a:t>
            </a:r>
          </a:p>
        </p:txBody>
      </p:sp>
      <p:sp>
        <p:nvSpPr>
          <p:cNvPr id="6" name="Content Placeholder 5"/>
          <p:cNvSpPr>
            <a:spLocks noGrp="1"/>
          </p:cNvSpPr>
          <p:nvPr>
            <p:ph idx="1"/>
          </p:nvPr>
        </p:nvSpPr>
        <p:spPr>
          <a:xfrm>
            <a:off x="1371600" y="1927274"/>
            <a:ext cx="9601200" cy="4059866"/>
          </a:xfrm>
        </p:spPr>
        <p:txBody>
          <a:bodyPr>
            <a:normAutofit fontScale="70000" lnSpcReduction="20000"/>
          </a:bodyPr>
          <a:lstStyle/>
          <a:p>
            <a:r>
              <a:rPr lang="en-US" sz="2800" dirty="0">
                <a:solidFill>
                  <a:srgbClr val="101D49"/>
                </a:solidFill>
                <a:latin typeface="Times New Roman" panose="02020603050405020304" pitchFamily="18" charset="0"/>
                <a:cs typeface="Times New Roman" panose="02020603050405020304" pitchFamily="18" charset="0"/>
              </a:rPr>
              <a:t>This Pre-Proposal presentation will be posted on IDOA’s Solicitation Website</a:t>
            </a:r>
          </a:p>
          <a:p>
            <a:r>
              <a:rPr lang="en-US" sz="2800" dirty="0">
                <a:solidFill>
                  <a:srgbClr val="101D49"/>
                </a:solidFill>
                <a:latin typeface="Times New Roman" panose="02020603050405020304" pitchFamily="18" charset="0"/>
                <a:cs typeface="Times New Roman" panose="02020603050405020304" pitchFamily="18" charset="0"/>
              </a:rPr>
              <a:t>Potential Respondents (Prime Contractors and subcontractors) will be given the opportunity to express interest in this solicitation and to have their company and contact information posted to the solicitation website by submitting the Pre-Proposal Network Opportunities Form (Attachment I) to </a:t>
            </a:r>
            <a:r>
              <a:rPr lang="en-US" sz="2800" dirty="0">
                <a:solidFill>
                  <a:srgbClr val="101D49"/>
                </a:solidFill>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rfp@idoa.in.gov</a:t>
            </a:r>
            <a:r>
              <a:rPr lang="en-US" sz="2800" dirty="0">
                <a:solidFill>
                  <a:srgbClr val="101D49"/>
                </a:solidFill>
                <a:latin typeface="Times New Roman" panose="02020603050405020304" pitchFamily="18" charset="0"/>
                <a:cs typeface="Times New Roman" panose="02020603050405020304" pitchFamily="18" charset="0"/>
              </a:rPr>
              <a:t> no later than </a:t>
            </a:r>
            <a:r>
              <a:rPr lang="en-US" sz="2800" b="1" u="sng" dirty="0">
                <a:solidFill>
                  <a:srgbClr val="101D49"/>
                </a:solidFill>
                <a:latin typeface="Times New Roman" panose="02020603050405020304" pitchFamily="18" charset="0"/>
                <a:cs typeface="Times New Roman" panose="02020603050405020304" pitchFamily="18" charset="0"/>
              </a:rPr>
              <a:t>3:00 PM ET on May 23, 2023.</a:t>
            </a:r>
            <a:r>
              <a:rPr lang="en-US" sz="2800" b="1" dirty="0">
                <a:solidFill>
                  <a:srgbClr val="101D49"/>
                </a:solidFill>
                <a:latin typeface="Times New Roman" panose="02020603050405020304" pitchFamily="18" charset="0"/>
                <a:cs typeface="Times New Roman" panose="02020603050405020304" pitchFamily="18" charset="0"/>
              </a:rPr>
              <a:t> </a:t>
            </a:r>
            <a:r>
              <a:rPr lang="en-US" sz="2800" dirty="0">
                <a:solidFill>
                  <a:srgbClr val="101D49"/>
                </a:solidFill>
                <a:latin typeface="Times New Roman" panose="02020603050405020304" pitchFamily="18" charset="0"/>
                <a:cs typeface="Times New Roman" panose="02020603050405020304" pitchFamily="18" charset="0"/>
              </a:rPr>
              <a:t>This form is optional.</a:t>
            </a:r>
          </a:p>
          <a:p>
            <a:r>
              <a:rPr lang="en-US" sz="2800" dirty="0">
                <a:solidFill>
                  <a:srgbClr val="101D49"/>
                </a:solidFill>
                <a:latin typeface="Times New Roman" panose="02020603050405020304" pitchFamily="18" charset="0"/>
                <a:cs typeface="Times New Roman" panose="02020603050405020304" pitchFamily="18" charset="0"/>
              </a:rPr>
              <a:t>Potential Respondents to the solicitation are encouraged to submit any questions pertaining to the solicitation via the Question/Inquiry process.  Please use Attachment G of this RFP for this purpose.  Questions regarding the solicitation must be submitted by 3:00 PM ET on May 23, 2023. </a:t>
            </a:r>
          </a:p>
          <a:p>
            <a:r>
              <a:rPr lang="en-US" sz="2800" dirty="0">
                <a:solidFill>
                  <a:srgbClr val="101D49"/>
                </a:solidFill>
                <a:latin typeface="Times New Roman" panose="02020603050405020304" pitchFamily="18" charset="0"/>
                <a:cs typeface="Times New Roman" panose="02020603050405020304" pitchFamily="18" charset="0"/>
              </a:rPr>
              <a:t>Part One of the submission process is due no later than 3:00 PM ET on June 22, 2023.  </a:t>
            </a:r>
          </a:p>
          <a:p>
            <a:r>
              <a:rPr lang="en-US" sz="2800" dirty="0">
                <a:solidFill>
                  <a:srgbClr val="101D49"/>
                </a:solidFill>
                <a:latin typeface="Times New Roman" panose="02020603050405020304" pitchFamily="18" charset="0"/>
                <a:cs typeface="Times New Roman" panose="02020603050405020304" pitchFamily="18" charset="0"/>
              </a:rPr>
              <a:t>Part Two of the submission process is due no later than 4:30 PM ET on June 27, 2023.  </a:t>
            </a:r>
          </a:p>
          <a:p>
            <a:endParaRPr lang="en-US" dirty="0">
              <a:solidFill>
                <a:srgbClr val="101D49"/>
              </a:solidFill>
            </a:endParaRPr>
          </a:p>
        </p:txBody>
      </p:sp>
      <p:sp>
        <p:nvSpPr>
          <p:cNvPr id="2" name="Slide Number Placeholder 1">
            <a:extLst>
              <a:ext uri="{FF2B5EF4-FFF2-40B4-BE49-F238E27FC236}">
                <a16:creationId xmlns:a16="http://schemas.microsoft.com/office/drawing/2014/main" id="{B7FEC125-99A1-D631-070A-91C20A1C12E7}"/>
              </a:ext>
            </a:extLst>
          </p:cNvPr>
          <p:cNvSpPr>
            <a:spLocks noGrp="1"/>
          </p:cNvSpPr>
          <p:nvPr>
            <p:ph type="sldNum" sz="quarter" idx="12"/>
          </p:nvPr>
        </p:nvSpPr>
        <p:spPr/>
        <p:txBody>
          <a:bodyPr/>
          <a:lstStyle/>
          <a:p>
            <a:fld id="{33943F3E-CE48-48F4-A664-D93E49928CBC}" type="slidenum">
              <a:rPr lang="en-US" smtClean="0"/>
              <a:pPr/>
              <a:t>3</a:t>
            </a:fld>
            <a:endParaRPr lang="en-US" dirty="0"/>
          </a:p>
        </p:txBody>
      </p:sp>
    </p:spTree>
    <p:extLst>
      <p:ext uri="{BB962C8B-B14F-4D97-AF65-F5344CB8AC3E}">
        <p14:creationId xmlns:p14="http://schemas.microsoft.com/office/powerpoint/2010/main" val="16410670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dirty="0">
                <a:latin typeface="Times New Roman" panose="02020603050405020304" pitchFamily="18" charset="0"/>
                <a:cs typeface="Times New Roman" panose="02020603050405020304" pitchFamily="18" charset="0"/>
              </a:rPr>
              <a:t>Minority and Women’s Business Enterprises</a:t>
            </a:r>
          </a:p>
        </p:txBody>
      </p:sp>
      <p:sp>
        <p:nvSpPr>
          <p:cNvPr id="6" name="Content Placeholder 5"/>
          <p:cNvSpPr>
            <a:spLocks noGrp="1"/>
          </p:cNvSpPr>
          <p:nvPr>
            <p:ph idx="1"/>
          </p:nvPr>
        </p:nvSpPr>
        <p:spPr>
          <a:xfrm>
            <a:off x="1371600" y="2286005"/>
            <a:ext cx="9601200" cy="2851480"/>
          </a:xfrm>
        </p:spPr>
        <p:txBody>
          <a:bodyPr>
            <a:normAutofit fontScale="92500" lnSpcReduction="20000"/>
          </a:bodyPr>
          <a:lstStyle/>
          <a:p>
            <a:pPr marL="0" indent="0">
              <a:lnSpc>
                <a:spcPct val="110000"/>
              </a:lnSpc>
              <a:buNone/>
              <a:defRPr/>
            </a:pPr>
            <a:r>
              <a:rPr lang="en-US" b="1" dirty="0">
                <a:solidFill>
                  <a:srgbClr val="101D49"/>
                </a:solidFill>
                <a:latin typeface="Times New Roman" panose="02020603050405020304" pitchFamily="18" charset="0"/>
                <a:cs typeface="Times New Roman" panose="02020603050405020304" pitchFamily="18" charset="0"/>
              </a:rPr>
              <a:t>Prime contractors must ensure that the proposed subcontractors meet the following criteria:</a:t>
            </a:r>
          </a:p>
          <a:p>
            <a:pPr lvl="0"/>
            <a:r>
              <a:rPr lang="en-US" dirty="0">
                <a:solidFill>
                  <a:srgbClr val="101D49"/>
                </a:solidFill>
                <a:latin typeface="Times New Roman" panose="02020603050405020304" pitchFamily="18" charset="0"/>
                <a:cs typeface="Times New Roman" panose="02020603050405020304" pitchFamily="18" charset="0"/>
              </a:rPr>
              <a:t>Are listed in the IDOA Directory of Certified Firms, on or before the proposal due date. The directory can be found here: </a:t>
            </a:r>
            <a:r>
              <a:rPr lang="en-US" dirty="0">
                <a:solidFill>
                  <a:srgbClr val="101D49"/>
                </a:solidFill>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http://www.in.gov/idoa/mwbe/2743.htm</a:t>
            </a:r>
            <a:r>
              <a:rPr lang="en-US" dirty="0">
                <a:solidFill>
                  <a:srgbClr val="101D49"/>
                </a:solidFill>
                <a:latin typeface="Times New Roman" panose="02020603050405020304" pitchFamily="18" charset="0"/>
                <a:cs typeface="Times New Roman" panose="02020603050405020304" pitchFamily="18" charset="0"/>
              </a:rPr>
              <a:t>. </a:t>
            </a:r>
          </a:p>
          <a:p>
            <a:r>
              <a:rPr lang="en-US" b="1" dirty="0">
                <a:solidFill>
                  <a:srgbClr val="101D49"/>
                </a:solidFill>
                <a:latin typeface="Times New Roman" panose="02020603050405020304" pitchFamily="18" charset="0"/>
                <a:cs typeface="Times New Roman" panose="02020603050405020304" pitchFamily="18" charset="0"/>
              </a:rPr>
              <a:t>Serve a Valuable Scope Contribution (VSC) on the engagement, as confirmed by the State.</a:t>
            </a:r>
          </a:p>
          <a:p>
            <a:r>
              <a:rPr lang="en-US" dirty="0">
                <a:solidFill>
                  <a:srgbClr val="101D49"/>
                </a:solidFill>
                <a:latin typeface="Times New Roman" panose="02020603050405020304" pitchFamily="18" charset="0"/>
                <a:cs typeface="Times New Roman" panose="02020603050405020304" pitchFamily="18" charset="0"/>
              </a:rPr>
              <a:t>Provide the goods or services specific to the contract and within the industry area for which it is certified.</a:t>
            </a:r>
          </a:p>
          <a:p>
            <a:r>
              <a:rPr lang="en-US" b="1" dirty="0">
                <a:solidFill>
                  <a:srgbClr val="101D49"/>
                </a:solidFill>
                <a:latin typeface="Times New Roman" panose="02020603050405020304" pitchFamily="18" charset="0"/>
                <a:cs typeface="Times New Roman" panose="02020603050405020304" pitchFamily="18" charset="0"/>
              </a:rPr>
              <a:t>National Diversity Plans are NOT accepted.</a:t>
            </a:r>
          </a:p>
          <a:p>
            <a:endParaRPr lang="en-US" dirty="0">
              <a:solidFill>
                <a:schemeClr val="tx1"/>
              </a:solidFill>
              <a:latin typeface="Times New Roman" panose="02020603050405020304" pitchFamily="18"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id="{439BFE4A-346E-607B-E7C8-CE58EA51A1BB}"/>
              </a:ext>
            </a:extLst>
          </p:cNvPr>
          <p:cNvSpPr>
            <a:spLocks noGrp="1"/>
          </p:cNvSpPr>
          <p:nvPr>
            <p:ph type="sldNum" sz="quarter" idx="12"/>
          </p:nvPr>
        </p:nvSpPr>
        <p:spPr/>
        <p:txBody>
          <a:bodyPr/>
          <a:lstStyle/>
          <a:p>
            <a:fld id="{33943F3E-CE48-48F4-A664-D93E49928CBC}" type="slidenum">
              <a:rPr lang="en-US" smtClean="0"/>
              <a:pPr/>
              <a:t>30</a:t>
            </a:fld>
            <a:endParaRPr lang="en-US" dirty="0"/>
          </a:p>
        </p:txBody>
      </p:sp>
    </p:spTree>
    <p:extLst>
      <p:ext uri="{BB962C8B-B14F-4D97-AF65-F5344CB8AC3E}">
        <p14:creationId xmlns:p14="http://schemas.microsoft.com/office/powerpoint/2010/main" val="12830045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dirty="0">
                <a:latin typeface="Times New Roman" panose="02020603050405020304" pitchFamily="18" charset="0"/>
                <a:cs typeface="Times New Roman" panose="02020603050405020304" pitchFamily="18" charset="0"/>
              </a:rPr>
              <a:t>Minority and Women’s Business Enterprises</a:t>
            </a:r>
          </a:p>
        </p:txBody>
      </p:sp>
      <p:sp>
        <p:nvSpPr>
          <p:cNvPr id="6" name="Content Placeholder 5"/>
          <p:cNvSpPr>
            <a:spLocks noGrp="1"/>
          </p:cNvSpPr>
          <p:nvPr>
            <p:ph idx="1"/>
          </p:nvPr>
        </p:nvSpPr>
        <p:spPr/>
        <p:txBody>
          <a:bodyPr>
            <a:normAutofit/>
          </a:bodyPr>
          <a:lstStyle/>
          <a:p>
            <a:pPr marL="0" indent="0">
              <a:buNone/>
            </a:pPr>
            <a:r>
              <a:rPr lang="en-US" b="1" dirty="0">
                <a:solidFill>
                  <a:srgbClr val="101D49"/>
                </a:solidFill>
                <a:latin typeface="Times New Roman" panose="02020603050405020304" pitchFamily="18" charset="0"/>
                <a:cs typeface="Times New Roman" panose="02020603050405020304" pitchFamily="18" charset="0"/>
              </a:rPr>
              <a:t>Prime contractors should note the following: </a:t>
            </a:r>
          </a:p>
          <a:p>
            <a:pPr lvl="0"/>
            <a:r>
              <a:rPr lang="en-US" dirty="0">
                <a:solidFill>
                  <a:srgbClr val="101D49"/>
                </a:solidFill>
                <a:latin typeface="Times New Roman" panose="02020603050405020304" pitchFamily="18" charset="0"/>
                <a:cs typeface="Times New Roman" panose="02020603050405020304" pitchFamily="18" charset="0"/>
              </a:rPr>
              <a:t>Subcontractors’ MBE/WBE Certification Letter, provided by IDOA, must accompany the proposal to show current status of certification.</a:t>
            </a:r>
          </a:p>
          <a:p>
            <a:pPr lvl="0"/>
            <a:r>
              <a:rPr lang="en-US" dirty="0">
                <a:solidFill>
                  <a:srgbClr val="101D49"/>
                </a:solidFill>
                <a:latin typeface="Times New Roman" panose="02020603050405020304" pitchFamily="18" charset="0"/>
                <a:cs typeface="Times New Roman" panose="02020603050405020304" pitchFamily="18" charset="0"/>
              </a:rPr>
              <a:t>Each firm may only serve as one classification – MBE, WBE, or IVOSB (see sections 1.21 and 1.22).</a:t>
            </a:r>
          </a:p>
          <a:p>
            <a:pPr lvl="0"/>
            <a:r>
              <a:rPr lang="en-US" dirty="0">
                <a:solidFill>
                  <a:srgbClr val="101D49"/>
                </a:solidFill>
                <a:latin typeface="Times New Roman" panose="02020603050405020304" pitchFamily="18" charset="0"/>
                <a:cs typeface="Times New Roman" panose="02020603050405020304" pitchFamily="18" charset="0"/>
              </a:rPr>
              <a:t>Pursuant to 25 IAC 5-6-2(b)(d), a Prime Contractor who is a MBE or WBE must meet subcontractor goals by using other listed certified firms. Certified Prime Contractors cannot count their own workforce or companies to meet this requirement.</a:t>
            </a:r>
          </a:p>
          <a:p>
            <a:endParaRPr lang="en-US" dirty="0">
              <a:solidFill>
                <a:schemeClr val="tx1"/>
              </a:solidFill>
              <a:latin typeface="Times New Roman" panose="02020603050405020304" pitchFamily="18"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id="{96EADFDD-FCA5-4432-A466-54710F7E8AF3}"/>
              </a:ext>
            </a:extLst>
          </p:cNvPr>
          <p:cNvSpPr>
            <a:spLocks noGrp="1"/>
          </p:cNvSpPr>
          <p:nvPr>
            <p:ph type="sldNum" sz="quarter" idx="12"/>
          </p:nvPr>
        </p:nvSpPr>
        <p:spPr/>
        <p:txBody>
          <a:bodyPr/>
          <a:lstStyle/>
          <a:p>
            <a:fld id="{33943F3E-CE48-48F4-A664-D93E49928CBC}" type="slidenum">
              <a:rPr lang="en-US" smtClean="0"/>
              <a:pPr/>
              <a:t>31</a:t>
            </a:fld>
            <a:endParaRPr lang="en-US" dirty="0"/>
          </a:p>
        </p:txBody>
      </p:sp>
    </p:spTree>
    <p:extLst>
      <p:ext uri="{BB962C8B-B14F-4D97-AF65-F5344CB8AC3E}">
        <p14:creationId xmlns:p14="http://schemas.microsoft.com/office/powerpoint/2010/main" val="33285801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4A3FF3BB-FB5A-8CE9-6AA2-F546069D5204}"/>
              </a:ext>
            </a:extLst>
          </p:cNvPr>
          <p:cNvPicPr>
            <a:picLocks noChangeAspect="1"/>
          </p:cNvPicPr>
          <p:nvPr/>
        </p:nvPicPr>
        <p:blipFill>
          <a:blip r:embed="rId3"/>
          <a:stretch>
            <a:fillRect/>
          </a:stretch>
        </p:blipFill>
        <p:spPr>
          <a:xfrm>
            <a:off x="2608838" y="2011390"/>
            <a:ext cx="7126723" cy="3467400"/>
          </a:xfrm>
          <a:prstGeom prst="rect">
            <a:avLst/>
          </a:prstGeom>
        </p:spPr>
      </p:pic>
      <p:sp>
        <p:nvSpPr>
          <p:cNvPr id="4" name="Title 3"/>
          <p:cNvSpPr>
            <a:spLocks noGrp="1"/>
          </p:cNvSpPr>
          <p:nvPr>
            <p:ph type="title"/>
          </p:nvPr>
        </p:nvSpPr>
        <p:spPr/>
        <p:txBody>
          <a:bodyPr/>
          <a:lstStyle/>
          <a:p>
            <a:r>
              <a:rPr lang="en-US" sz="3600" dirty="0">
                <a:latin typeface="Times New Roman" panose="02020603050405020304" pitchFamily="18" charset="0"/>
                <a:cs typeface="Times New Roman" panose="02020603050405020304" pitchFamily="18" charset="0"/>
              </a:rPr>
              <a:t>Minority and Women’s Business Enterprises</a:t>
            </a:r>
          </a:p>
        </p:txBody>
      </p:sp>
      <p:sp>
        <p:nvSpPr>
          <p:cNvPr id="8" name="Right Arrow 10">
            <a:extLst>
              <a:ext uri="{FF2B5EF4-FFF2-40B4-BE49-F238E27FC236}">
                <a16:creationId xmlns:a16="http://schemas.microsoft.com/office/drawing/2014/main" id="{0B59D8D5-1A76-4A81-B70D-CA2B82D74BEA}"/>
              </a:ext>
            </a:extLst>
          </p:cNvPr>
          <p:cNvSpPr/>
          <p:nvPr/>
        </p:nvSpPr>
        <p:spPr>
          <a:xfrm>
            <a:off x="1823078" y="3014878"/>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
        <p:nvSpPr>
          <p:cNvPr id="7" name="Right Arrow 10">
            <a:extLst>
              <a:ext uri="{FF2B5EF4-FFF2-40B4-BE49-F238E27FC236}">
                <a16:creationId xmlns:a16="http://schemas.microsoft.com/office/drawing/2014/main" id="{0B59D8D5-1A76-4A81-B70D-CA2B82D74BEA}"/>
              </a:ext>
            </a:extLst>
          </p:cNvPr>
          <p:cNvSpPr/>
          <p:nvPr/>
        </p:nvSpPr>
        <p:spPr>
          <a:xfrm>
            <a:off x="1823078" y="2714121"/>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
        <p:nvSpPr>
          <p:cNvPr id="9" name="Right Arrow 10">
            <a:extLst>
              <a:ext uri="{FF2B5EF4-FFF2-40B4-BE49-F238E27FC236}">
                <a16:creationId xmlns:a16="http://schemas.microsoft.com/office/drawing/2014/main" id="{0B59D8D5-1A76-4A81-B70D-CA2B82D74BEA}"/>
              </a:ext>
            </a:extLst>
          </p:cNvPr>
          <p:cNvSpPr/>
          <p:nvPr/>
        </p:nvSpPr>
        <p:spPr>
          <a:xfrm>
            <a:off x="1823078" y="4110290"/>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
        <p:nvSpPr>
          <p:cNvPr id="10" name="Right Arrow 10">
            <a:extLst>
              <a:ext uri="{FF2B5EF4-FFF2-40B4-BE49-F238E27FC236}">
                <a16:creationId xmlns:a16="http://schemas.microsoft.com/office/drawing/2014/main" id="{0B59D8D5-1A76-4A81-B70D-CA2B82D74BEA}"/>
              </a:ext>
            </a:extLst>
          </p:cNvPr>
          <p:cNvSpPr/>
          <p:nvPr/>
        </p:nvSpPr>
        <p:spPr>
          <a:xfrm>
            <a:off x="1823078" y="4444040"/>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
        <p:nvSpPr>
          <p:cNvPr id="11" name="Right Arrow 10"/>
          <p:cNvSpPr/>
          <p:nvPr/>
        </p:nvSpPr>
        <p:spPr>
          <a:xfrm rot="10800000">
            <a:off x="9835522" y="4558340"/>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
        <p:nvSpPr>
          <p:cNvPr id="2" name="Slide Number Placeholder 1">
            <a:extLst>
              <a:ext uri="{FF2B5EF4-FFF2-40B4-BE49-F238E27FC236}">
                <a16:creationId xmlns:a16="http://schemas.microsoft.com/office/drawing/2014/main" id="{81A8DF48-9316-1C53-2473-84659A553E76}"/>
              </a:ext>
            </a:extLst>
          </p:cNvPr>
          <p:cNvSpPr>
            <a:spLocks noGrp="1"/>
          </p:cNvSpPr>
          <p:nvPr>
            <p:ph type="sldNum" sz="quarter" idx="12"/>
          </p:nvPr>
        </p:nvSpPr>
        <p:spPr/>
        <p:txBody>
          <a:bodyPr/>
          <a:lstStyle/>
          <a:p>
            <a:fld id="{33943F3E-CE48-48F4-A664-D93E49928CBC}" type="slidenum">
              <a:rPr lang="en-US" smtClean="0"/>
              <a:pPr/>
              <a:t>32</a:t>
            </a:fld>
            <a:endParaRPr lang="en-US" dirty="0"/>
          </a:p>
        </p:txBody>
      </p:sp>
    </p:spTree>
    <p:extLst>
      <p:ext uri="{BB962C8B-B14F-4D97-AF65-F5344CB8AC3E}">
        <p14:creationId xmlns:p14="http://schemas.microsoft.com/office/powerpoint/2010/main" val="18994816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3">
            <a:extLst>
              <a:ext uri="{FF2B5EF4-FFF2-40B4-BE49-F238E27FC236}">
                <a16:creationId xmlns:a16="http://schemas.microsoft.com/office/drawing/2014/main" id="{A659EDE0-18D4-864B-9600-0D5CD9730118}"/>
              </a:ext>
            </a:extLst>
          </p:cNvPr>
          <p:cNvSpPr>
            <a:spLocks noGrp="1" noChangeArrowheads="1"/>
          </p:cNvSpPr>
          <p:nvPr>
            <p:ph type="title"/>
          </p:nvPr>
        </p:nvSpPr>
        <p:spPr bwMode="auto">
          <a:xfrm>
            <a:off x="1371600" y="871538"/>
            <a:ext cx="9601200" cy="8286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en-US" altLang="en-US" sz="3600" dirty="0">
                <a:latin typeface="Times New Roman" panose="02020603050405020304" pitchFamily="18" charset="0"/>
                <a:cs typeface="Times New Roman" panose="02020603050405020304" pitchFamily="18" charset="0"/>
              </a:rPr>
              <a:t>Minority and Women’s Business Enterprises</a:t>
            </a:r>
          </a:p>
        </p:txBody>
      </p:sp>
      <p:sp>
        <p:nvSpPr>
          <p:cNvPr id="6" name="Content Placeholder 5">
            <a:extLst>
              <a:ext uri="{FF2B5EF4-FFF2-40B4-BE49-F238E27FC236}">
                <a16:creationId xmlns:a16="http://schemas.microsoft.com/office/drawing/2014/main" id="{B4520EA6-2921-C445-B955-5901D5F7DED5}"/>
              </a:ext>
            </a:extLst>
          </p:cNvPr>
          <p:cNvSpPr>
            <a:spLocks noGrp="1"/>
          </p:cNvSpPr>
          <p:nvPr>
            <p:ph idx="1"/>
          </p:nvPr>
        </p:nvSpPr>
        <p:spPr>
          <a:xfrm>
            <a:off x="682906" y="1956391"/>
            <a:ext cx="10289894" cy="4363386"/>
          </a:xfrm>
        </p:spPr>
        <p:txBody>
          <a:bodyPr rtlCol="0">
            <a:normAutofit fontScale="85000" lnSpcReduction="20000"/>
          </a:bodyPr>
          <a:lstStyle/>
          <a:p>
            <a:pPr marL="115888" indent="-115888" defTabSz="914377" eaLnBrk="1" fontAlgn="auto" hangingPunct="1">
              <a:defRPr/>
            </a:pPr>
            <a:r>
              <a:rPr lang="en-US" sz="1800" b="1" dirty="0">
                <a:solidFill>
                  <a:srgbClr val="101D49"/>
                </a:solidFill>
                <a:latin typeface="Times New Roman" panose="02020603050405020304" pitchFamily="18" charset="0"/>
                <a:cs typeface="Times New Roman" panose="02020603050405020304" pitchFamily="18" charset="0"/>
              </a:rPr>
              <a:t>MBE/WBE Scoring Methodology as of August 2014:</a:t>
            </a:r>
            <a:r>
              <a:rPr lang="en-US" sz="1800" dirty="0">
                <a:solidFill>
                  <a:srgbClr val="101D49"/>
                </a:solidFill>
                <a:latin typeface="Times New Roman" panose="02020603050405020304" pitchFamily="18" charset="0"/>
                <a:cs typeface="Times New Roman" panose="02020603050405020304" pitchFamily="18" charset="0"/>
              </a:rPr>
              <a:t> </a:t>
            </a:r>
            <a:r>
              <a:rPr lang="en-US" sz="1600" dirty="0">
                <a:solidFill>
                  <a:srgbClr val="101D49"/>
                </a:solidFill>
                <a:latin typeface="Times New Roman" panose="02020603050405020304" pitchFamily="18" charset="0"/>
                <a:cs typeface="Times New Roman" panose="02020603050405020304" pitchFamily="18" charset="0"/>
              </a:rPr>
              <a:t>- MBE/WBE scoring is conducted based on 10 points plus a possible 2 bonus points scale</a:t>
            </a:r>
          </a:p>
          <a:p>
            <a:pPr marL="346075" lvl="1" indent="-111125" defTabSz="914377" eaLnBrk="1" fontAlgn="auto" hangingPunct="1">
              <a:buFont typeface="Arial" pitchFamily="34" charset="0"/>
              <a:buChar char="-"/>
              <a:defRPr/>
            </a:pPr>
            <a:r>
              <a:rPr lang="en-US" sz="1600" i="0" dirty="0">
                <a:solidFill>
                  <a:srgbClr val="101D49"/>
                </a:solidFill>
                <a:latin typeface="Times New Roman" panose="02020603050405020304" pitchFamily="18" charset="0"/>
                <a:cs typeface="Times New Roman" panose="02020603050405020304" pitchFamily="18" charset="0"/>
              </a:rPr>
              <a:t>MBE: Possible 5 points + 1 bonus point</a:t>
            </a:r>
          </a:p>
          <a:p>
            <a:pPr marL="346075" lvl="1" indent="-111125" defTabSz="914377" eaLnBrk="1" fontAlgn="auto" hangingPunct="1">
              <a:buFont typeface="Arial" pitchFamily="34" charset="0"/>
              <a:buChar char="-"/>
              <a:defRPr/>
            </a:pPr>
            <a:r>
              <a:rPr lang="en-US" sz="1600" i="0" dirty="0">
                <a:solidFill>
                  <a:srgbClr val="101D49"/>
                </a:solidFill>
                <a:latin typeface="Times New Roman" panose="02020603050405020304" pitchFamily="18" charset="0"/>
                <a:cs typeface="Times New Roman" panose="02020603050405020304" pitchFamily="18" charset="0"/>
              </a:rPr>
              <a:t>WBE: Possible 5 points + 1 bonus Point</a:t>
            </a:r>
          </a:p>
          <a:p>
            <a:pPr marL="115888" indent="-115888" defTabSz="914377" eaLnBrk="1" fontAlgn="auto" hangingPunct="1">
              <a:defRPr/>
            </a:pPr>
            <a:r>
              <a:rPr lang="en-US" sz="1800" b="1" dirty="0">
                <a:solidFill>
                  <a:srgbClr val="101D49"/>
                </a:solidFill>
                <a:latin typeface="Times New Roman" panose="02020603050405020304" pitchFamily="18" charset="0"/>
                <a:cs typeface="Times New Roman" panose="02020603050405020304" pitchFamily="18" charset="0"/>
              </a:rPr>
              <a:t>Professional Services Scoring Methodology:</a:t>
            </a:r>
          </a:p>
          <a:p>
            <a:pPr marL="346075" lvl="1" indent="-114300" defTabSz="914377" eaLnBrk="1" fontAlgn="auto" hangingPunct="1">
              <a:buFont typeface="Calibri" pitchFamily="34" charset="0"/>
              <a:buChar char="-"/>
              <a:defRPr/>
            </a:pPr>
            <a:r>
              <a:rPr lang="en-US" sz="1600" i="0" dirty="0">
                <a:solidFill>
                  <a:srgbClr val="101D49"/>
                </a:solidFill>
                <a:latin typeface="Times New Roman" panose="02020603050405020304" pitchFamily="18" charset="0"/>
                <a:cs typeface="Times New Roman" panose="02020603050405020304" pitchFamily="18" charset="0"/>
              </a:rPr>
              <a:t>The points will be awarded on the following schedule:</a:t>
            </a:r>
          </a:p>
          <a:p>
            <a:pPr marL="231775" lvl="1" indent="0" defTabSz="914377" eaLnBrk="1" fontAlgn="auto" hangingPunct="1">
              <a:buNone/>
              <a:defRPr/>
            </a:pPr>
            <a:r>
              <a:rPr lang="en-US" sz="1600" i="0" dirty="0">
                <a:solidFill>
                  <a:srgbClr val="101D49"/>
                </a:solidFill>
                <a:latin typeface="Times New Roman" panose="02020603050405020304" pitchFamily="18" charset="0"/>
                <a:cs typeface="Times New Roman" panose="02020603050405020304" pitchFamily="18" charset="0"/>
              </a:rPr>
              <a:t>MBE:</a:t>
            </a:r>
            <a:br>
              <a:rPr lang="en-US" sz="1600" i="0" dirty="0">
                <a:solidFill>
                  <a:srgbClr val="101D49"/>
                </a:solidFill>
                <a:latin typeface="Times New Roman" panose="02020603050405020304" pitchFamily="18" charset="0"/>
                <a:cs typeface="Times New Roman" panose="02020603050405020304" pitchFamily="18" charset="0"/>
              </a:rPr>
            </a:br>
            <a:br>
              <a:rPr lang="en-US" sz="1600" i="0" dirty="0">
                <a:solidFill>
                  <a:srgbClr val="101D49"/>
                </a:solidFill>
                <a:latin typeface="Times New Roman" panose="02020603050405020304" pitchFamily="18" charset="0"/>
                <a:cs typeface="Times New Roman" panose="02020603050405020304" pitchFamily="18" charset="0"/>
              </a:rPr>
            </a:br>
            <a:endParaRPr lang="en-US" sz="1600" i="0" dirty="0">
              <a:solidFill>
                <a:srgbClr val="101D49"/>
              </a:solidFill>
              <a:latin typeface="Times New Roman" panose="02020603050405020304" pitchFamily="18" charset="0"/>
              <a:cs typeface="Times New Roman" panose="02020603050405020304" pitchFamily="18" charset="0"/>
            </a:endParaRPr>
          </a:p>
          <a:p>
            <a:pPr marL="346075" lvl="1" indent="-114300" defTabSz="914377" eaLnBrk="1" fontAlgn="auto" hangingPunct="1">
              <a:buFont typeface="Calibri" pitchFamily="34" charset="0"/>
              <a:buChar char="-"/>
              <a:defRPr/>
            </a:pPr>
            <a:endParaRPr lang="en-US" sz="1600" i="0" dirty="0">
              <a:solidFill>
                <a:srgbClr val="101D49"/>
              </a:solidFill>
              <a:latin typeface="Times New Roman" panose="02020603050405020304" pitchFamily="18" charset="0"/>
              <a:cs typeface="Times New Roman" panose="02020603050405020304" pitchFamily="18" charset="0"/>
            </a:endParaRPr>
          </a:p>
          <a:p>
            <a:pPr marL="231775" lvl="1" indent="0" defTabSz="914377" eaLnBrk="1" fontAlgn="auto" hangingPunct="1">
              <a:buNone/>
              <a:defRPr/>
            </a:pPr>
            <a:r>
              <a:rPr lang="en-US" sz="1600" i="0" dirty="0">
                <a:solidFill>
                  <a:srgbClr val="101D49"/>
                </a:solidFill>
                <a:latin typeface="Times New Roman" panose="02020603050405020304" pitchFamily="18" charset="0"/>
                <a:cs typeface="Times New Roman" panose="02020603050405020304" pitchFamily="18" charset="0"/>
              </a:rPr>
              <a:t>WBE:</a:t>
            </a:r>
          </a:p>
          <a:p>
            <a:pPr marL="231775" lvl="1" indent="0" defTabSz="914377" eaLnBrk="1" fontAlgn="auto" hangingPunct="1">
              <a:buNone/>
              <a:defRPr/>
            </a:pPr>
            <a:endParaRPr lang="en-US" sz="1600" i="0" dirty="0">
              <a:solidFill>
                <a:srgbClr val="101D49"/>
              </a:solidFill>
              <a:latin typeface="Times New Roman" panose="02020603050405020304" pitchFamily="18" charset="0"/>
              <a:cs typeface="Times New Roman" panose="02020603050405020304" pitchFamily="18" charset="0"/>
            </a:endParaRPr>
          </a:p>
          <a:p>
            <a:pPr marL="346075" lvl="1" indent="-114300" defTabSz="914377" eaLnBrk="1" fontAlgn="auto" hangingPunct="1">
              <a:buFont typeface="Calibri" pitchFamily="34" charset="0"/>
              <a:buChar char="-"/>
              <a:defRPr/>
            </a:pPr>
            <a:r>
              <a:rPr lang="en-US" sz="1600" i="0" dirty="0">
                <a:solidFill>
                  <a:srgbClr val="101D49"/>
                </a:solidFill>
                <a:latin typeface="Times New Roman" panose="02020603050405020304" pitchFamily="18" charset="0"/>
                <a:cs typeface="Times New Roman" panose="02020603050405020304" pitchFamily="18" charset="0"/>
              </a:rPr>
              <a:t>Fractional percentages will be rounded up or down to the nearest whole percentage</a:t>
            </a:r>
          </a:p>
          <a:p>
            <a:pPr marL="346075" lvl="1" indent="-114300" defTabSz="914377" eaLnBrk="1" fontAlgn="auto" hangingPunct="1">
              <a:buFont typeface="Calibri" pitchFamily="34" charset="0"/>
              <a:buChar char="-"/>
              <a:defRPr/>
            </a:pPr>
            <a:r>
              <a:rPr lang="en-US" sz="1600" i="0" dirty="0">
                <a:solidFill>
                  <a:srgbClr val="101D49"/>
                </a:solidFill>
                <a:latin typeface="Times New Roman" panose="02020603050405020304" pitchFamily="18" charset="0"/>
                <a:cs typeface="Times New Roman" panose="02020603050405020304" pitchFamily="18" charset="0"/>
              </a:rPr>
              <a:t>If the respondent’s commitment percentage is rounded down to 0% for MBE or WBE participation the respondent will receive 0 points. </a:t>
            </a:r>
          </a:p>
          <a:p>
            <a:pPr marL="346075" lvl="1" indent="-114300" defTabSz="914377" eaLnBrk="1" fontAlgn="auto" hangingPunct="1">
              <a:buFont typeface="Calibri" pitchFamily="34" charset="0"/>
              <a:buChar char="-"/>
              <a:defRPr/>
            </a:pPr>
            <a:r>
              <a:rPr lang="en-US" sz="1600" i="0" dirty="0">
                <a:solidFill>
                  <a:srgbClr val="101D49"/>
                </a:solidFill>
                <a:latin typeface="Times New Roman" panose="02020603050405020304" pitchFamily="18" charset="0"/>
                <a:cs typeface="Times New Roman" panose="02020603050405020304" pitchFamily="18" charset="0"/>
              </a:rPr>
              <a:t>Submissions of 0% participation will result in a deduction of 1 point in each category</a:t>
            </a:r>
          </a:p>
          <a:p>
            <a:pPr marL="346075" lvl="1" indent="-114300" defTabSz="914377" eaLnBrk="1" fontAlgn="auto" hangingPunct="1">
              <a:buFont typeface="Calibri" pitchFamily="34" charset="0"/>
              <a:buChar char="-"/>
              <a:defRPr/>
            </a:pPr>
            <a:r>
              <a:rPr lang="en-US" sz="1600" i="0" dirty="0">
                <a:solidFill>
                  <a:srgbClr val="101D49"/>
                </a:solidFill>
                <a:latin typeface="Times New Roman" panose="02020603050405020304" pitchFamily="18" charset="0"/>
                <a:cs typeface="Times New Roman" panose="02020603050405020304" pitchFamily="18" charset="0"/>
              </a:rPr>
              <a:t>The highest submission which exceeds the goal (“exceeds” defined as a commitment percentage that is equal to or greater than 9% </a:t>
            </a:r>
            <a:r>
              <a:rPr lang="en-US" sz="1600" i="0" u="sng" dirty="0">
                <a:solidFill>
                  <a:srgbClr val="101D49"/>
                </a:solidFill>
                <a:latin typeface="Times New Roman" panose="02020603050405020304" pitchFamily="18" charset="0"/>
                <a:cs typeface="Times New Roman" panose="02020603050405020304" pitchFamily="18" charset="0"/>
              </a:rPr>
              <a:t>before rounding</a:t>
            </a:r>
            <a:r>
              <a:rPr lang="en-US" sz="1600" i="0" dirty="0">
                <a:solidFill>
                  <a:srgbClr val="101D49"/>
                </a:solidFill>
                <a:latin typeface="Times New Roman" panose="02020603050405020304" pitchFamily="18" charset="0"/>
                <a:cs typeface="Times New Roman" panose="02020603050405020304" pitchFamily="18" charset="0"/>
              </a:rPr>
              <a:t>) for the MBE participation or equal to or greater than 12% </a:t>
            </a:r>
            <a:r>
              <a:rPr lang="en-US" sz="1600" i="0" u="sng" dirty="0">
                <a:solidFill>
                  <a:srgbClr val="101D49"/>
                </a:solidFill>
                <a:latin typeface="Times New Roman" panose="02020603050405020304" pitchFamily="18" charset="0"/>
                <a:cs typeface="Times New Roman" panose="02020603050405020304" pitchFamily="18" charset="0"/>
              </a:rPr>
              <a:t>before rounding</a:t>
            </a:r>
            <a:r>
              <a:rPr lang="en-US" sz="1600" i="0" dirty="0">
                <a:solidFill>
                  <a:srgbClr val="101D49"/>
                </a:solidFill>
                <a:latin typeface="Times New Roman" panose="02020603050405020304" pitchFamily="18" charset="0"/>
                <a:cs typeface="Times New Roman" panose="02020603050405020304" pitchFamily="18" charset="0"/>
              </a:rPr>
              <a:t>) for the WBE participation will receive 6 points (5 points plus 1 bonus point). In case of a tie both firms will receive 6 points.</a:t>
            </a:r>
          </a:p>
          <a:p>
            <a:pPr marL="384038" indent="-384038" defTabSz="914377" eaLnBrk="1" fontAlgn="auto" hangingPunct="1">
              <a:defRPr/>
            </a:pPr>
            <a:endParaRPr lang="en-US" dirty="0">
              <a:solidFill>
                <a:srgbClr val="101D49"/>
              </a:solidFill>
              <a:latin typeface="Times New Roman" panose="02020603050405020304" pitchFamily="18" charset="0"/>
              <a:cs typeface="Times New Roman" panose="02020603050405020304" pitchFamily="18" charset="0"/>
            </a:endParaRPr>
          </a:p>
        </p:txBody>
      </p:sp>
      <p:graphicFrame>
        <p:nvGraphicFramePr>
          <p:cNvPr id="2" name="Table 1">
            <a:extLst>
              <a:ext uri="{FF2B5EF4-FFF2-40B4-BE49-F238E27FC236}">
                <a16:creationId xmlns:a16="http://schemas.microsoft.com/office/drawing/2014/main" id="{DCB4FD7E-15C7-2A4F-BE72-160AC070C377}"/>
              </a:ext>
            </a:extLst>
          </p:cNvPr>
          <p:cNvGraphicFramePr>
            <a:graphicFrameLocks noGrp="1"/>
          </p:cNvGraphicFramePr>
          <p:nvPr/>
        </p:nvGraphicFramePr>
        <p:xfrm>
          <a:off x="1720850" y="3553167"/>
          <a:ext cx="4684716" cy="457200"/>
        </p:xfrm>
        <a:graphic>
          <a:graphicData uri="http://schemas.openxmlformats.org/drawingml/2006/table">
            <a:tbl>
              <a:tblPr firstRow="1" bandRow="1">
                <a:tableStyleId>{5C22544A-7EE6-4342-B048-85BDC9FD1C3A}</a:tableStyleId>
              </a:tblPr>
              <a:tblGrid>
                <a:gridCol w="520524">
                  <a:extLst>
                    <a:ext uri="{9D8B030D-6E8A-4147-A177-3AD203B41FA5}">
                      <a16:colId xmlns:a16="http://schemas.microsoft.com/office/drawing/2014/main" val="20000"/>
                    </a:ext>
                  </a:extLst>
                </a:gridCol>
                <a:gridCol w="520524">
                  <a:extLst>
                    <a:ext uri="{9D8B030D-6E8A-4147-A177-3AD203B41FA5}">
                      <a16:colId xmlns:a16="http://schemas.microsoft.com/office/drawing/2014/main" val="20001"/>
                    </a:ext>
                  </a:extLst>
                </a:gridCol>
                <a:gridCol w="520524">
                  <a:extLst>
                    <a:ext uri="{9D8B030D-6E8A-4147-A177-3AD203B41FA5}">
                      <a16:colId xmlns:a16="http://schemas.microsoft.com/office/drawing/2014/main" val="20002"/>
                    </a:ext>
                  </a:extLst>
                </a:gridCol>
                <a:gridCol w="520524">
                  <a:extLst>
                    <a:ext uri="{9D8B030D-6E8A-4147-A177-3AD203B41FA5}">
                      <a16:colId xmlns:a16="http://schemas.microsoft.com/office/drawing/2014/main" val="20003"/>
                    </a:ext>
                  </a:extLst>
                </a:gridCol>
                <a:gridCol w="520524">
                  <a:extLst>
                    <a:ext uri="{9D8B030D-6E8A-4147-A177-3AD203B41FA5}">
                      <a16:colId xmlns:a16="http://schemas.microsoft.com/office/drawing/2014/main" val="20004"/>
                    </a:ext>
                  </a:extLst>
                </a:gridCol>
                <a:gridCol w="520524">
                  <a:extLst>
                    <a:ext uri="{9D8B030D-6E8A-4147-A177-3AD203B41FA5}">
                      <a16:colId xmlns:a16="http://schemas.microsoft.com/office/drawing/2014/main" val="20005"/>
                    </a:ext>
                  </a:extLst>
                </a:gridCol>
                <a:gridCol w="520524">
                  <a:extLst>
                    <a:ext uri="{9D8B030D-6E8A-4147-A177-3AD203B41FA5}">
                      <a16:colId xmlns:a16="http://schemas.microsoft.com/office/drawing/2014/main" val="20006"/>
                    </a:ext>
                  </a:extLst>
                </a:gridCol>
                <a:gridCol w="520524">
                  <a:extLst>
                    <a:ext uri="{9D8B030D-6E8A-4147-A177-3AD203B41FA5}">
                      <a16:colId xmlns:a16="http://schemas.microsoft.com/office/drawing/2014/main" val="20007"/>
                    </a:ext>
                  </a:extLst>
                </a:gridCol>
                <a:gridCol w="520524">
                  <a:extLst>
                    <a:ext uri="{9D8B030D-6E8A-4147-A177-3AD203B41FA5}">
                      <a16:colId xmlns:a16="http://schemas.microsoft.com/office/drawing/2014/main" val="20008"/>
                    </a:ext>
                  </a:extLst>
                </a:gridCol>
              </a:tblGrid>
              <a:tr h="228600">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a:t>
                      </a:r>
                      <a:endParaRPr lang="en-US" sz="1200" dirty="0">
                        <a:ln>
                          <a:noFill/>
                        </a:ln>
                        <a:solidFill>
                          <a:srgbClr val="101D49"/>
                        </a:solidFill>
                        <a:latin typeface="Courier"/>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1%</a:t>
                      </a:r>
                      <a:endParaRPr lang="en-US" sz="1200" dirty="0">
                        <a:ln>
                          <a:noFill/>
                        </a:ln>
                        <a:solidFill>
                          <a:srgbClr val="101D49"/>
                        </a:solidFill>
                        <a:latin typeface="Courier"/>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2%</a:t>
                      </a:r>
                      <a:endParaRPr lang="en-US" sz="1200" dirty="0">
                        <a:ln>
                          <a:noFill/>
                        </a:ln>
                        <a:solidFill>
                          <a:srgbClr val="101D49"/>
                        </a:solidFill>
                        <a:latin typeface="Courier"/>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3%</a:t>
                      </a:r>
                      <a:endParaRPr lang="en-US" sz="1200" dirty="0">
                        <a:ln>
                          <a:noFill/>
                        </a:ln>
                        <a:solidFill>
                          <a:srgbClr val="101D49"/>
                        </a:solidFill>
                        <a:latin typeface="Courier"/>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4%</a:t>
                      </a:r>
                      <a:endParaRPr lang="en-US" sz="1200" dirty="0">
                        <a:ln>
                          <a:noFill/>
                        </a:ln>
                        <a:solidFill>
                          <a:srgbClr val="101D49"/>
                        </a:solidFill>
                        <a:latin typeface="Courier"/>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5%</a:t>
                      </a:r>
                      <a:endParaRPr lang="en-US" sz="1200" dirty="0">
                        <a:ln>
                          <a:noFill/>
                        </a:ln>
                        <a:solidFill>
                          <a:srgbClr val="101D49"/>
                        </a:solidFill>
                        <a:latin typeface="Courier"/>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6%</a:t>
                      </a:r>
                      <a:endParaRPr lang="en-US" sz="1200" dirty="0">
                        <a:ln>
                          <a:noFill/>
                        </a:ln>
                        <a:solidFill>
                          <a:srgbClr val="101D49"/>
                        </a:solidFill>
                        <a:latin typeface="Courier"/>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7%</a:t>
                      </a:r>
                      <a:endParaRPr lang="en-US" sz="1200" dirty="0">
                        <a:ln>
                          <a:noFill/>
                        </a:ln>
                        <a:solidFill>
                          <a:srgbClr val="101D49"/>
                        </a:solidFill>
                        <a:latin typeface="Courier"/>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8%</a:t>
                      </a:r>
                      <a:endParaRPr lang="en-US" sz="1200" dirty="0">
                        <a:ln>
                          <a:noFill/>
                        </a:ln>
                        <a:solidFill>
                          <a:srgbClr val="101D49"/>
                        </a:solidFill>
                        <a:latin typeface="Courier"/>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228600">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Pts.</a:t>
                      </a:r>
                      <a:endParaRPr lang="en-US" sz="1200" dirty="0">
                        <a:ln>
                          <a:noFill/>
                        </a:ln>
                        <a:solidFill>
                          <a:srgbClr val="101D49"/>
                        </a:solidFill>
                        <a:latin typeface="Courier"/>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.45</a:t>
                      </a:r>
                      <a:endParaRPr lang="en-US" sz="1200" dirty="0">
                        <a:ln>
                          <a:noFill/>
                        </a:ln>
                        <a:solidFill>
                          <a:srgbClr val="101D49"/>
                        </a:solidFill>
                        <a:latin typeface="Courier"/>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.9</a:t>
                      </a:r>
                      <a:endParaRPr lang="en-US" sz="1200" dirty="0">
                        <a:ln>
                          <a:noFill/>
                        </a:ln>
                        <a:solidFill>
                          <a:srgbClr val="101D49"/>
                        </a:solidFill>
                        <a:latin typeface="Courier"/>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1.35</a:t>
                      </a:r>
                      <a:endParaRPr lang="en-US" sz="1200" dirty="0">
                        <a:ln>
                          <a:noFill/>
                        </a:ln>
                        <a:solidFill>
                          <a:srgbClr val="101D49"/>
                        </a:solidFill>
                        <a:latin typeface="Courier"/>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1.8</a:t>
                      </a:r>
                      <a:endParaRPr lang="en-US" sz="1200" dirty="0">
                        <a:ln>
                          <a:noFill/>
                        </a:ln>
                        <a:solidFill>
                          <a:srgbClr val="101D49"/>
                        </a:solidFill>
                        <a:latin typeface="Courier"/>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3.125</a:t>
                      </a:r>
                      <a:endParaRPr lang="en-US" sz="1200" dirty="0">
                        <a:ln>
                          <a:noFill/>
                        </a:ln>
                        <a:solidFill>
                          <a:srgbClr val="101D49"/>
                        </a:solidFill>
                        <a:latin typeface="Courier"/>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3.75</a:t>
                      </a:r>
                      <a:endParaRPr lang="en-US" sz="1200" dirty="0">
                        <a:ln>
                          <a:noFill/>
                        </a:ln>
                        <a:solidFill>
                          <a:srgbClr val="101D49"/>
                        </a:solidFill>
                        <a:latin typeface="Courier"/>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4.375</a:t>
                      </a:r>
                      <a:endParaRPr lang="en-US" sz="1200" dirty="0">
                        <a:ln>
                          <a:noFill/>
                        </a:ln>
                        <a:solidFill>
                          <a:srgbClr val="101D49"/>
                        </a:solidFill>
                        <a:latin typeface="Courier"/>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5.0</a:t>
                      </a:r>
                      <a:endParaRPr lang="en-US" sz="1200" dirty="0">
                        <a:ln>
                          <a:noFill/>
                        </a:ln>
                        <a:solidFill>
                          <a:srgbClr val="101D49"/>
                        </a:solidFill>
                        <a:latin typeface="Courier"/>
                        <a:ea typeface="Times New Roman"/>
                        <a:cs typeface="Times New Roman"/>
                      </a:endParaRPr>
                    </a:p>
                  </a:txBody>
                  <a:tcPr marL="68567" marR="68567"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bl>
          </a:graphicData>
        </a:graphic>
      </p:graphicFrame>
      <p:graphicFrame>
        <p:nvGraphicFramePr>
          <p:cNvPr id="7" name="Table 6">
            <a:extLst>
              <a:ext uri="{FF2B5EF4-FFF2-40B4-BE49-F238E27FC236}">
                <a16:creationId xmlns:a16="http://schemas.microsoft.com/office/drawing/2014/main" id="{65E8D737-CAFC-4FFD-98F9-B9CD3302ABFA}"/>
              </a:ext>
            </a:extLst>
          </p:cNvPr>
          <p:cNvGraphicFramePr>
            <a:graphicFrameLocks noGrp="1"/>
          </p:cNvGraphicFramePr>
          <p:nvPr/>
        </p:nvGraphicFramePr>
        <p:xfrm>
          <a:off x="1720850" y="4246904"/>
          <a:ext cx="5746830" cy="405130"/>
        </p:xfrm>
        <a:graphic>
          <a:graphicData uri="http://schemas.openxmlformats.org/drawingml/2006/table">
            <a:tbl>
              <a:tblPr firstRow="1" firstCol="1" lastRow="1" lastCol="1" bandRow="1" bandCol="1"/>
              <a:tblGrid>
                <a:gridCol w="388088">
                  <a:extLst>
                    <a:ext uri="{9D8B030D-6E8A-4147-A177-3AD203B41FA5}">
                      <a16:colId xmlns:a16="http://schemas.microsoft.com/office/drawing/2014/main" val="505818598"/>
                    </a:ext>
                  </a:extLst>
                </a:gridCol>
                <a:gridCol w="432786">
                  <a:extLst>
                    <a:ext uri="{9D8B030D-6E8A-4147-A177-3AD203B41FA5}">
                      <a16:colId xmlns:a16="http://schemas.microsoft.com/office/drawing/2014/main" val="4110996870"/>
                    </a:ext>
                  </a:extLst>
                </a:gridCol>
                <a:gridCol w="432786">
                  <a:extLst>
                    <a:ext uri="{9D8B030D-6E8A-4147-A177-3AD203B41FA5}">
                      <a16:colId xmlns:a16="http://schemas.microsoft.com/office/drawing/2014/main" val="1936698711"/>
                    </a:ext>
                  </a:extLst>
                </a:gridCol>
                <a:gridCol w="513667">
                  <a:extLst>
                    <a:ext uri="{9D8B030D-6E8A-4147-A177-3AD203B41FA5}">
                      <a16:colId xmlns:a16="http://schemas.microsoft.com/office/drawing/2014/main" val="2935031794"/>
                    </a:ext>
                  </a:extLst>
                </a:gridCol>
                <a:gridCol w="510829">
                  <a:extLst>
                    <a:ext uri="{9D8B030D-6E8A-4147-A177-3AD203B41FA5}">
                      <a16:colId xmlns:a16="http://schemas.microsoft.com/office/drawing/2014/main" val="2577544573"/>
                    </a:ext>
                  </a:extLst>
                </a:gridCol>
                <a:gridCol w="485288">
                  <a:extLst>
                    <a:ext uri="{9D8B030D-6E8A-4147-A177-3AD203B41FA5}">
                      <a16:colId xmlns:a16="http://schemas.microsoft.com/office/drawing/2014/main" val="2165863181"/>
                    </a:ext>
                  </a:extLst>
                </a:gridCol>
                <a:gridCol w="432786">
                  <a:extLst>
                    <a:ext uri="{9D8B030D-6E8A-4147-A177-3AD203B41FA5}">
                      <a16:colId xmlns:a16="http://schemas.microsoft.com/office/drawing/2014/main" val="1321124808"/>
                    </a:ext>
                  </a:extLst>
                </a:gridCol>
                <a:gridCol w="481740">
                  <a:extLst>
                    <a:ext uri="{9D8B030D-6E8A-4147-A177-3AD203B41FA5}">
                      <a16:colId xmlns:a16="http://schemas.microsoft.com/office/drawing/2014/main" val="3336712895"/>
                    </a:ext>
                  </a:extLst>
                </a:gridCol>
                <a:gridCol w="517215">
                  <a:extLst>
                    <a:ext uri="{9D8B030D-6E8A-4147-A177-3AD203B41FA5}">
                      <a16:colId xmlns:a16="http://schemas.microsoft.com/office/drawing/2014/main" val="41386858"/>
                    </a:ext>
                  </a:extLst>
                </a:gridCol>
                <a:gridCol w="517215">
                  <a:extLst>
                    <a:ext uri="{9D8B030D-6E8A-4147-A177-3AD203B41FA5}">
                      <a16:colId xmlns:a16="http://schemas.microsoft.com/office/drawing/2014/main" val="4045759334"/>
                    </a:ext>
                  </a:extLst>
                </a:gridCol>
                <a:gridCol w="517215">
                  <a:extLst>
                    <a:ext uri="{9D8B030D-6E8A-4147-A177-3AD203B41FA5}">
                      <a16:colId xmlns:a16="http://schemas.microsoft.com/office/drawing/2014/main" val="450948886"/>
                    </a:ext>
                  </a:extLst>
                </a:gridCol>
                <a:gridCol w="517215">
                  <a:extLst>
                    <a:ext uri="{9D8B030D-6E8A-4147-A177-3AD203B41FA5}">
                      <a16:colId xmlns:a16="http://schemas.microsoft.com/office/drawing/2014/main" val="1037764918"/>
                    </a:ext>
                  </a:extLst>
                </a:gridCol>
              </a:tblGrid>
              <a:tr h="204470">
                <a:tc>
                  <a:txBody>
                    <a:bodyPr/>
                    <a:lstStyle/>
                    <a:p>
                      <a:pPr marL="121285" marR="0">
                        <a:spcBef>
                          <a:spcPts val="0"/>
                        </a:spcBef>
                        <a:spcAft>
                          <a:spcPts val="0"/>
                        </a:spcAft>
                      </a:pPr>
                      <a:r>
                        <a:rPr lang="en-US" sz="1200" dirty="0">
                          <a:solidFill>
                            <a:srgbClr val="101D49"/>
                          </a:solidFill>
                          <a:effectLst/>
                          <a:latin typeface="Garamond" panose="02020404030301010803" pitchFamily="18" charset="0"/>
                          <a:ea typeface="Times New Roman" panose="02020603050405020304" pitchFamily="18" charset="0"/>
                          <a:cs typeface="Times New Roman" panose="02020603050405020304" pitchFamily="18" charset="0"/>
                        </a:rPr>
                        <a:t>%</a:t>
                      </a:r>
                      <a:endParaRPr lang="en-US" sz="1100" dirty="0">
                        <a:solidFill>
                          <a:srgbClr val="101D49"/>
                        </a:solidFill>
                        <a:effectLst/>
                        <a:latin typeface="Garamond" panose="02020404030301010803"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3340" marR="39370" algn="ctr">
                        <a:spcBef>
                          <a:spcPts val="0"/>
                        </a:spcBef>
                        <a:spcAft>
                          <a:spcPts val="0"/>
                        </a:spcAft>
                      </a:pPr>
                      <a:r>
                        <a:rPr lang="en-US" sz="1200" dirty="0">
                          <a:solidFill>
                            <a:srgbClr val="101D49"/>
                          </a:solidFill>
                          <a:effectLst/>
                          <a:latin typeface="Garamond" panose="02020404030301010803" pitchFamily="18" charset="0"/>
                          <a:ea typeface="Times New Roman" panose="02020603050405020304" pitchFamily="18" charset="0"/>
                          <a:cs typeface="Times New Roman" panose="02020603050405020304" pitchFamily="18" charset="0"/>
                        </a:rPr>
                        <a:t>1%</a:t>
                      </a:r>
                      <a:endParaRPr lang="en-US" sz="1100" dirty="0">
                        <a:solidFill>
                          <a:srgbClr val="101D49"/>
                        </a:solidFill>
                        <a:effectLst/>
                        <a:latin typeface="Garamond" panose="02020404030301010803"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3340" marR="39370" algn="ctr">
                        <a:spcBef>
                          <a:spcPts val="0"/>
                        </a:spcBef>
                        <a:spcAft>
                          <a:spcPts val="0"/>
                        </a:spcAft>
                      </a:pPr>
                      <a:r>
                        <a:rPr lang="en-US" sz="1200" dirty="0">
                          <a:solidFill>
                            <a:srgbClr val="101D49"/>
                          </a:solidFill>
                          <a:effectLst/>
                          <a:latin typeface="Garamond" panose="02020404030301010803" pitchFamily="18" charset="0"/>
                          <a:ea typeface="Times New Roman" panose="02020603050405020304" pitchFamily="18" charset="0"/>
                          <a:cs typeface="Times New Roman" panose="02020603050405020304" pitchFamily="18" charset="0"/>
                        </a:rPr>
                        <a:t>2%</a:t>
                      </a:r>
                      <a:endParaRPr lang="en-US" sz="1100" dirty="0">
                        <a:solidFill>
                          <a:srgbClr val="101D49"/>
                        </a:solidFill>
                        <a:effectLst/>
                        <a:latin typeface="Garamond" panose="02020404030301010803"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59690" marR="48260" algn="ctr">
                        <a:spcBef>
                          <a:spcPts val="0"/>
                        </a:spcBef>
                        <a:spcAft>
                          <a:spcPts val="0"/>
                        </a:spcAft>
                      </a:pPr>
                      <a:r>
                        <a:rPr lang="en-US" sz="1200" dirty="0">
                          <a:solidFill>
                            <a:srgbClr val="101D49"/>
                          </a:solidFill>
                          <a:effectLst/>
                          <a:latin typeface="Garamond" panose="02020404030301010803" pitchFamily="18" charset="0"/>
                          <a:ea typeface="Times New Roman" panose="02020603050405020304" pitchFamily="18" charset="0"/>
                          <a:cs typeface="Times New Roman" panose="02020603050405020304" pitchFamily="18" charset="0"/>
                        </a:rPr>
                        <a:t>3%</a:t>
                      </a:r>
                      <a:endParaRPr lang="en-US" sz="1100" dirty="0">
                        <a:solidFill>
                          <a:srgbClr val="101D49"/>
                        </a:solidFill>
                        <a:effectLst/>
                        <a:latin typeface="Garamond" panose="02020404030301010803"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0175" marR="115570" algn="ctr">
                        <a:spcBef>
                          <a:spcPts val="0"/>
                        </a:spcBef>
                        <a:spcAft>
                          <a:spcPts val="0"/>
                        </a:spcAft>
                      </a:pPr>
                      <a:r>
                        <a:rPr lang="en-US" sz="1200" dirty="0">
                          <a:solidFill>
                            <a:srgbClr val="101D49"/>
                          </a:solidFill>
                          <a:effectLst/>
                          <a:latin typeface="Garamond" panose="02020404030301010803" pitchFamily="18" charset="0"/>
                          <a:ea typeface="Times New Roman" panose="02020603050405020304" pitchFamily="18" charset="0"/>
                          <a:cs typeface="Times New Roman" panose="02020603050405020304" pitchFamily="18" charset="0"/>
                        </a:rPr>
                        <a:t>4%</a:t>
                      </a:r>
                      <a:endParaRPr lang="en-US" sz="1100" dirty="0">
                        <a:solidFill>
                          <a:srgbClr val="101D49"/>
                        </a:solidFill>
                        <a:effectLst/>
                        <a:latin typeface="Garamond" panose="02020404030301010803"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8260" marR="33020" algn="ctr">
                        <a:spcBef>
                          <a:spcPts val="0"/>
                        </a:spcBef>
                        <a:spcAft>
                          <a:spcPts val="0"/>
                        </a:spcAft>
                      </a:pPr>
                      <a:r>
                        <a:rPr lang="en-US" sz="1200" dirty="0">
                          <a:solidFill>
                            <a:srgbClr val="101D49"/>
                          </a:solidFill>
                          <a:effectLst/>
                          <a:latin typeface="Garamond" panose="02020404030301010803" pitchFamily="18" charset="0"/>
                          <a:ea typeface="Times New Roman" panose="02020603050405020304" pitchFamily="18" charset="0"/>
                          <a:cs typeface="Times New Roman" panose="02020603050405020304" pitchFamily="18" charset="0"/>
                        </a:rPr>
                        <a:t>5%</a:t>
                      </a:r>
                      <a:endParaRPr lang="en-US" sz="1100" dirty="0">
                        <a:solidFill>
                          <a:srgbClr val="101D49"/>
                        </a:solidFill>
                        <a:effectLst/>
                        <a:latin typeface="Garamond" panose="02020404030301010803"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86995" algn="r">
                        <a:spcBef>
                          <a:spcPts val="0"/>
                        </a:spcBef>
                        <a:spcAft>
                          <a:spcPts val="0"/>
                        </a:spcAft>
                      </a:pPr>
                      <a:r>
                        <a:rPr lang="en-US" sz="1200" dirty="0">
                          <a:solidFill>
                            <a:srgbClr val="101D49"/>
                          </a:solidFill>
                          <a:effectLst/>
                          <a:latin typeface="Garamond" panose="02020404030301010803" pitchFamily="18" charset="0"/>
                          <a:ea typeface="Times New Roman" panose="02020603050405020304" pitchFamily="18" charset="0"/>
                          <a:cs typeface="Times New Roman" panose="02020603050405020304" pitchFamily="18" charset="0"/>
                        </a:rPr>
                        <a:t>6%</a:t>
                      </a:r>
                      <a:endParaRPr lang="en-US" sz="1100" dirty="0">
                        <a:solidFill>
                          <a:srgbClr val="101D49"/>
                        </a:solidFill>
                        <a:effectLst/>
                        <a:latin typeface="Garamond" panose="02020404030301010803"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2545" marR="29845" algn="ctr">
                        <a:spcBef>
                          <a:spcPts val="0"/>
                        </a:spcBef>
                        <a:spcAft>
                          <a:spcPts val="0"/>
                        </a:spcAft>
                      </a:pPr>
                      <a:r>
                        <a:rPr lang="en-US" sz="1200" dirty="0">
                          <a:solidFill>
                            <a:srgbClr val="101D49"/>
                          </a:solidFill>
                          <a:effectLst/>
                          <a:latin typeface="Garamond" panose="02020404030301010803" pitchFamily="18" charset="0"/>
                          <a:ea typeface="Times New Roman" panose="02020603050405020304" pitchFamily="18" charset="0"/>
                          <a:cs typeface="Times New Roman" panose="02020603050405020304" pitchFamily="18" charset="0"/>
                        </a:rPr>
                        <a:t>7%</a:t>
                      </a:r>
                      <a:endParaRPr lang="en-US" sz="1100" dirty="0">
                        <a:solidFill>
                          <a:srgbClr val="101D49"/>
                        </a:solidFill>
                        <a:effectLst/>
                        <a:latin typeface="Garamond" panose="02020404030301010803"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2715" algn="r">
                        <a:spcBef>
                          <a:spcPts val="0"/>
                        </a:spcBef>
                        <a:spcAft>
                          <a:spcPts val="0"/>
                        </a:spcAft>
                      </a:pPr>
                      <a:r>
                        <a:rPr lang="en-US" sz="1200" dirty="0">
                          <a:solidFill>
                            <a:srgbClr val="101D49"/>
                          </a:solidFill>
                          <a:effectLst/>
                          <a:latin typeface="Garamond" panose="02020404030301010803" pitchFamily="18" charset="0"/>
                          <a:ea typeface="Times New Roman" panose="02020603050405020304" pitchFamily="18" charset="0"/>
                          <a:cs typeface="Times New Roman" panose="02020603050405020304" pitchFamily="18" charset="0"/>
                        </a:rPr>
                        <a:t>8%</a:t>
                      </a:r>
                      <a:endParaRPr lang="en-US" sz="1100" dirty="0">
                        <a:solidFill>
                          <a:srgbClr val="101D49"/>
                        </a:solidFill>
                        <a:effectLst/>
                        <a:latin typeface="Garamond" panose="02020404030301010803"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2715" algn="r">
                        <a:spcBef>
                          <a:spcPts val="0"/>
                        </a:spcBef>
                        <a:spcAft>
                          <a:spcPts val="0"/>
                        </a:spcAft>
                      </a:pPr>
                      <a:r>
                        <a:rPr lang="en-US" sz="1200" dirty="0">
                          <a:solidFill>
                            <a:srgbClr val="101D49"/>
                          </a:solidFill>
                          <a:effectLst/>
                          <a:latin typeface="Garamond" panose="02020404030301010803" pitchFamily="18" charset="0"/>
                          <a:ea typeface="Times New Roman" panose="02020603050405020304" pitchFamily="18" charset="0"/>
                          <a:cs typeface="Times New Roman" panose="02020603050405020304" pitchFamily="18" charset="0"/>
                        </a:rPr>
                        <a:t>9%</a:t>
                      </a:r>
                      <a:endParaRPr lang="en-US" sz="1100" dirty="0">
                        <a:solidFill>
                          <a:srgbClr val="101D49"/>
                        </a:solidFill>
                        <a:effectLst/>
                        <a:latin typeface="Garamond" panose="02020404030301010803"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2715" algn="r">
                        <a:spcBef>
                          <a:spcPts val="0"/>
                        </a:spcBef>
                        <a:spcAft>
                          <a:spcPts val="0"/>
                        </a:spcAft>
                      </a:pPr>
                      <a:r>
                        <a:rPr lang="en-US" sz="1200" dirty="0">
                          <a:solidFill>
                            <a:srgbClr val="101D49"/>
                          </a:solidFill>
                          <a:effectLst/>
                          <a:latin typeface="Garamond" panose="02020404030301010803" pitchFamily="18" charset="0"/>
                          <a:ea typeface="Times New Roman" panose="02020603050405020304" pitchFamily="18" charset="0"/>
                          <a:cs typeface="Times New Roman" panose="02020603050405020304" pitchFamily="18" charset="0"/>
                        </a:rPr>
                        <a:t>10%</a:t>
                      </a:r>
                      <a:endParaRPr lang="en-US" sz="1100" dirty="0">
                        <a:solidFill>
                          <a:srgbClr val="101D49"/>
                        </a:solidFill>
                        <a:effectLst/>
                        <a:latin typeface="Garamond" panose="02020404030301010803"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2715" algn="r">
                        <a:spcBef>
                          <a:spcPts val="0"/>
                        </a:spcBef>
                        <a:spcAft>
                          <a:spcPts val="0"/>
                        </a:spcAft>
                      </a:pPr>
                      <a:r>
                        <a:rPr lang="en-US" sz="1200" dirty="0">
                          <a:solidFill>
                            <a:srgbClr val="101D49"/>
                          </a:solidFill>
                          <a:effectLst/>
                          <a:latin typeface="Garamond" panose="02020404030301010803" pitchFamily="18" charset="0"/>
                          <a:ea typeface="Times New Roman" panose="02020603050405020304" pitchFamily="18" charset="0"/>
                          <a:cs typeface="Times New Roman" panose="02020603050405020304" pitchFamily="18" charset="0"/>
                        </a:rPr>
                        <a:t>11%</a:t>
                      </a:r>
                      <a:endParaRPr lang="en-US" sz="1100" dirty="0">
                        <a:solidFill>
                          <a:srgbClr val="101D49"/>
                        </a:solidFill>
                        <a:effectLst/>
                        <a:latin typeface="Garamond" panose="02020404030301010803"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49566374"/>
                  </a:ext>
                </a:extLst>
              </a:tr>
              <a:tr h="200660">
                <a:tc>
                  <a:txBody>
                    <a:bodyPr/>
                    <a:lstStyle/>
                    <a:p>
                      <a:pPr marL="75565" marR="0">
                        <a:spcBef>
                          <a:spcPts val="0"/>
                        </a:spcBef>
                        <a:spcAft>
                          <a:spcPts val="0"/>
                        </a:spcAft>
                      </a:pPr>
                      <a:r>
                        <a:rPr lang="en-US" sz="1200" dirty="0">
                          <a:solidFill>
                            <a:srgbClr val="101D49"/>
                          </a:solidFill>
                          <a:effectLst/>
                          <a:latin typeface="Garamond" panose="02020404030301010803" pitchFamily="18" charset="0"/>
                          <a:ea typeface="Times New Roman" panose="02020603050405020304" pitchFamily="18" charset="0"/>
                          <a:cs typeface="Times New Roman" panose="02020603050405020304" pitchFamily="18" charset="0"/>
                        </a:rPr>
                        <a:t>Pts.</a:t>
                      </a:r>
                      <a:endParaRPr lang="en-US" sz="1100" dirty="0">
                        <a:solidFill>
                          <a:srgbClr val="101D49"/>
                        </a:solidFill>
                        <a:effectLst/>
                        <a:latin typeface="Garamond" panose="02020404030301010803"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850" marR="39370" algn="ctr">
                        <a:spcBef>
                          <a:spcPts val="0"/>
                        </a:spcBef>
                        <a:spcAft>
                          <a:spcPts val="0"/>
                        </a:spcAft>
                      </a:pPr>
                      <a:r>
                        <a:rPr lang="en-US" sz="1150" dirty="0">
                          <a:solidFill>
                            <a:srgbClr val="101D49"/>
                          </a:solidFill>
                          <a:effectLst/>
                          <a:latin typeface="Garamond" panose="02020404030301010803" pitchFamily="18" charset="0"/>
                          <a:ea typeface="Times New Roman" panose="02020603050405020304" pitchFamily="18" charset="0"/>
                          <a:cs typeface="Times New Roman" panose="02020603050405020304" pitchFamily="18" charset="0"/>
                        </a:rPr>
                        <a:t>0.45 </a:t>
                      </a:r>
                      <a:endParaRPr lang="en-US" sz="1100" dirty="0">
                        <a:solidFill>
                          <a:srgbClr val="101D49"/>
                        </a:solidFill>
                        <a:effectLst/>
                        <a:latin typeface="Garamond" panose="02020404030301010803"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9850" marR="39370" algn="ctr">
                        <a:spcBef>
                          <a:spcPts val="0"/>
                        </a:spcBef>
                        <a:spcAft>
                          <a:spcPts val="0"/>
                        </a:spcAft>
                      </a:pPr>
                      <a:r>
                        <a:rPr lang="en-US" sz="1150" dirty="0">
                          <a:solidFill>
                            <a:srgbClr val="101D49"/>
                          </a:solidFill>
                          <a:effectLst/>
                          <a:latin typeface="Garamond" panose="02020404030301010803" pitchFamily="18" charset="0"/>
                          <a:ea typeface="Times New Roman" panose="02020603050405020304" pitchFamily="18" charset="0"/>
                          <a:cs typeface="Times New Roman" panose="02020603050405020304" pitchFamily="18" charset="0"/>
                        </a:rPr>
                        <a:t>0.9 </a:t>
                      </a:r>
                      <a:endParaRPr lang="en-US" sz="1100" dirty="0">
                        <a:solidFill>
                          <a:srgbClr val="101D49"/>
                        </a:solidFill>
                        <a:effectLst/>
                        <a:latin typeface="Garamond" panose="02020404030301010803"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0960" marR="48260" algn="ctr">
                        <a:spcBef>
                          <a:spcPts val="0"/>
                        </a:spcBef>
                        <a:spcAft>
                          <a:spcPts val="0"/>
                        </a:spcAft>
                      </a:pPr>
                      <a:r>
                        <a:rPr lang="en-US" sz="1150" dirty="0">
                          <a:solidFill>
                            <a:srgbClr val="101D49"/>
                          </a:solidFill>
                          <a:effectLst/>
                          <a:latin typeface="Garamond" panose="02020404030301010803" pitchFamily="18" charset="0"/>
                          <a:ea typeface="Times New Roman" panose="02020603050405020304" pitchFamily="18" charset="0"/>
                          <a:cs typeface="Times New Roman" panose="02020603050405020304" pitchFamily="18" charset="0"/>
                        </a:rPr>
                        <a:t>1.35 </a:t>
                      </a:r>
                      <a:endParaRPr lang="en-US" sz="1100" dirty="0">
                        <a:solidFill>
                          <a:srgbClr val="101D49"/>
                        </a:solidFill>
                        <a:effectLst/>
                        <a:latin typeface="Garamond" panose="02020404030301010803"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0175" marR="114300" algn="ctr">
                        <a:spcBef>
                          <a:spcPts val="0"/>
                        </a:spcBef>
                        <a:spcAft>
                          <a:spcPts val="0"/>
                        </a:spcAft>
                      </a:pPr>
                      <a:r>
                        <a:rPr lang="en-US" sz="1150" dirty="0">
                          <a:solidFill>
                            <a:srgbClr val="101D49"/>
                          </a:solidFill>
                          <a:effectLst/>
                          <a:latin typeface="Garamond" panose="02020404030301010803" pitchFamily="18" charset="0"/>
                          <a:ea typeface="Times New Roman" panose="02020603050405020304" pitchFamily="18" charset="0"/>
                          <a:cs typeface="Times New Roman" panose="02020603050405020304" pitchFamily="18" charset="0"/>
                        </a:rPr>
                        <a:t>1.8 </a:t>
                      </a:r>
                      <a:endParaRPr lang="en-US" sz="1100" dirty="0">
                        <a:solidFill>
                          <a:srgbClr val="101D49"/>
                        </a:solidFill>
                        <a:effectLst/>
                        <a:latin typeface="Garamond" panose="02020404030301010803"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9530" marR="33020" algn="ctr">
                        <a:spcBef>
                          <a:spcPts val="0"/>
                        </a:spcBef>
                        <a:spcAft>
                          <a:spcPts val="0"/>
                        </a:spcAft>
                      </a:pPr>
                      <a:r>
                        <a:rPr lang="en-US" sz="1150" dirty="0">
                          <a:solidFill>
                            <a:srgbClr val="101D49"/>
                          </a:solidFill>
                          <a:effectLst/>
                          <a:latin typeface="Garamond" panose="02020404030301010803" pitchFamily="18" charset="0"/>
                          <a:ea typeface="Times New Roman" panose="02020603050405020304" pitchFamily="18" charset="0"/>
                          <a:cs typeface="Times New Roman" panose="02020603050405020304" pitchFamily="18" charset="0"/>
                        </a:rPr>
                        <a:t>2.25 </a:t>
                      </a:r>
                      <a:endParaRPr lang="en-US" sz="1100" dirty="0">
                        <a:solidFill>
                          <a:srgbClr val="101D49"/>
                        </a:solidFill>
                        <a:effectLst/>
                        <a:latin typeface="Garamond" panose="02020404030301010803"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49530" algn="r">
                        <a:spcBef>
                          <a:spcPts val="0"/>
                        </a:spcBef>
                        <a:spcAft>
                          <a:spcPts val="0"/>
                        </a:spcAft>
                      </a:pPr>
                      <a:r>
                        <a:rPr lang="en-US" sz="1150" dirty="0">
                          <a:solidFill>
                            <a:srgbClr val="101D49"/>
                          </a:solidFill>
                          <a:effectLst/>
                          <a:latin typeface="Garamond" panose="02020404030301010803" pitchFamily="18" charset="0"/>
                          <a:ea typeface="Times New Roman" panose="02020603050405020304" pitchFamily="18" charset="0"/>
                          <a:cs typeface="Times New Roman" panose="02020603050405020304" pitchFamily="18" charset="0"/>
                        </a:rPr>
                        <a:t>2.7 </a:t>
                      </a:r>
                      <a:endParaRPr lang="en-US" sz="1100" dirty="0">
                        <a:solidFill>
                          <a:srgbClr val="101D49"/>
                        </a:solidFill>
                        <a:effectLst/>
                        <a:latin typeface="Garamond" panose="02020404030301010803"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9530" marR="29845" algn="ctr">
                        <a:spcBef>
                          <a:spcPts val="0"/>
                        </a:spcBef>
                        <a:spcAft>
                          <a:spcPts val="0"/>
                        </a:spcAft>
                      </a:pPr>
                      <a:r>
                        <a:rPr lang="en-US" sz="1150" dirty="0">
                          <a:solidFill>
                            <a:srgbClr val="101D49"/>
                          </a:solidFill>
                          <a:effectLst/>
                          <a:latin typeface="Garamond" panose="02020404030301010803" pitchFamily="18" charset="0"/>
                          <a:ea typeface="Times New Roman" panose="02020603050405020304" pitchFamily="18" charset="0"/>
                          <a:cs typeface="Times New Roman" panose="02020603050405020304" pitchFamily="18" charset="0"/>
                        </a:rPr>
                        <a:t>3.15 </a:t>
                      </a:r>
                      <a:endParaRPr lang="en-US" sz="1100" dirty="0">
                        <a:solidFill>
                          <a:srgbClr val="101D49"/>
                        </a:solidFill>
                        <a:effectLst/>
                        <a:latin typeface="Garamond" panose="02020404030301010803"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7795" algn="r">
                        <a:spcBef>
                          <a:spcPts val="0"/>
                        </a:spcBef>
                        <a:spcAft>
                          <a:spcPts val="0"/>
                        </a:spcAft>
                      </a:pPr>
                      <a:r>
                        <a:rPr lang="en-US" sz="1150" dirty="0">
                          <a:solidFill>
                            <a:srgbClr val="101D49"/>
                          </a:solidFill>
                          <a:effectLst/>
                          <a:latin typeface="Garamond" panose="02020404030301010803" pitchFamily="18" charset="0"/>
                          <a:ea typeface="Times New Roman" panose="02020603050405020304" pitchFamily="18" charset="0"/>
                          <a:cs typeface="Times New Roman" panose="02020603050405020304" pitchFamily="18" charset="0"/>
                        </a:rPr>
                        <a:t>3.6 </a:t>
                      </a:r>
                      <a:endParaRPr lang="en-US" sz="1100" dirty="0">
                        <a:solidFill>
                          <a:srgbClr val="101D49"/>
                        </a:solidFill>
                        <a:effectLst/>
                        <a:latin typeface="Garamond" panose="02020404030301010803"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7795" algn="r">
                        <a:spcBef>
                          <a:spcPts val="0"/>
                        </a:spcBef>
                        <a:spcAft>
                          <a:spcPts val="0"/>
                        </a:spcAft>
                      </a:pPr>
                      <a:r>
                        <a:rPr lang="en-US" sz="1150" dirty="0">
                          <a:solidFill>
                            <a:srgbClr val="101D49"/>
                          </a:solidFill>
                          <a:effectLst/>
                          <a:latin typeface="Garamond" panose="02020404030301010803" pitchFamily="18" charset="0"/>
                          <a:ea typeface="Times New Roman" panose="02020603050405020304" pitchFamily="18" charset="0"/>
                          <a:cs typeface="Times New Roman" panose="02020603050405020304" pitchFamily="18" charset="0"/>
                        </a:rPr>
                        <a:t>4.05 </a:t>
                      </a:r>
                      <a:endParaRPr lang="en-US" sz="1100" dirty="0">
                        <a:solidFill>
                          <a:srgbClr val="101D49"/>
                        </a:solidFill>
                        <a:effectLst/>
                        <a:latin typeface="Garamond" panose="02020404030301010803"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7795" algn="r">
                        <a:spcBef>
                          <a:spcPts val="0"/>
                        </a:spcBef>
                        <a:spcAft>
                          <a:spcPts val="0"/>
                        </a:spcAft>
                      </a:pPr>
                      <a:r>
                        <a:rPr lang="en-US" sz="1150" dirty="0">
                          <a:solidFill>
                            <a:srgbClr val="101D49"/>
                          </a:solidFill>
                          <a:effectLst/>
                          <a:latin typeface="Garamond" panose="02020404030301010803" pitchFamily="18" charset="0"/>
                          <a:ea typeface="Times New Roman" panose="02020603050405020304" pitchFamily="18" charset="0"/>
                          <a:cs typeface="Times New Roman" panose="02020603050405020304" pitchFamily="18" charset="0"/>
                        </a:rPr>
                        <a:t>4.5 </a:t>
                      </a:r>
                      <a:endParaRPr lang="en-US" sz="1100" dirty="0">
                        <a:solidFill>
                          <a:srgbClr val="101D49"/>
                        </a:solidFill>
                        <a:effectLst/>
                        <a:latin typeface="Garamond" panose="02020404030301010803"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37795" algn="r">
                        <a:spcBef>
                          <a:spcPts val="0"/>
                        </a:spcBef>
                        <a:spcAft>
                          <a:spcPts val="0"/>
                        </a:spcAft>
                      </a:pPr>
                      <a:r>
                        <a:rPr lang="en-US" sz="1150" dirty="0">
                          <a:solidFill>
                            <a:srgbClr val="101D49"/>
                          </a:solidFill>
                          <a:effectLst/>
                          <a:latin typeface="Garamond" panose="02020404030301010803" pitchFamily="18" charset="0"/>
                          <a:ea typeface="Times New Roman" panose="02020603050405020304" pitchFamily="18" charset="0"/>
                          <a:cs typeface="Times New Roman" panose="02020603050405020304" pitchFamily="18" charset="0"/>
                        </a:rPr>
                        <a:t>5.0 </a:t>
                      </a:r>
                      <a:endParaRPr lang="en-US" sz="1100" dirty="0">
                        <a:solidFill>
                          <a:srgbClr val="101D49"/>
                        </a:solidFill>
                        <a:effectLst/>
                        <a:latin typeface="Garamond" panose="02020404030301010803" pitchFamily="18"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63325756"/>
                  </a:ext>
                </a:extLst>
              </a:tr>
            </a:tbl>
          </a:graphicData>
        </a:graphic>
      </p:graphicFrame>
      <p:sp>
        <p:nvSpPr>
          <p:cNvPr id="3" name="Slide Number Placeholder 2">
            <a:extLst>
              <a:ext uri="{FF2B5EF4-FFF2-40B4-BE49-F238E27FC236}">
                <a16:creationId xmlns:a16="http://schemas.microsoft.com/office/drawing/2014/main" id="{54721B06-11DA-5FE7-BA24-150BB3692B45}"/>
              </a:ext>
            </a:extLst>
          </p:cNvPr>
          <p:cNvSpPr>
            <a:spLocks noGrp="1"/>
          </p:cNvSpPr>
          <p:nvPr>
            <p:ph type="sldNum" sz="quarter" idx="12"/>
          </p:nvPr>
        </p:nvSpPr>
        <p:spPr/>
        <p:txBody>
          <a:bodyPr/>
          <a:lstStyle/>
          <a:p>
            <a:fld id="{33943F3E-CE48-48F4-A664-D93E49928CBC}" type="slidenum">
              <a:rPr lang="en-US" smtClean="0"/>
              <a:pPr/>
              <a:t>33</a:t>
            </a:fld>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Indiana Veteran Owned Small Business</a:t>
            </a:r>
          </a:p>
        </p:txBody>
      </p:sp>
      <p:sp>
        <p:nvSpPr>
          <p:cNvPr id="6" name="Content Placeholder 5"/>
          <p:cNvSpPr>
            <a:spLocks noGrp="1"/>
          </p:cNvSpPr>
          <p:nvPr>
            <p:ph idx="1"/>
          </p:nvPr>
        </p:nvSpPr>
        <p:spPr>
          <a:xfrm>
            <a:off x="1371600" y="2031563"/>
            <a:ext cx="9601200" cy="3597438"/>
          </a:xfrm>
        </p:spPr>
        <p:txBody>
          <a:bodyPr>
            <a:normAutofit/>
          </a:bodyPr>
          <a:lstStyle/>
          <a:p>
            <a:pPr>
              <a:buFont typeface="Wingdings" panose="05000000000000000000" pitchFamily="2" charset="2"/>
              <a:buChar char="§"/>
            </a:pPr>
            <a:r>
              <a:rPr lang="en-US" altLang="en-US" sz="2200" b="1" dirty="0">
                <a:solidFill>
                  <a:srgbClr val="101D49"/>
                </a:solidFill>
                <a:latin typeface="Times New Roman" panose="02020603050405020304" pitchFamily="18" charset="0"/>
                <a:cs typeface="Times New Roman" panose="02020603050405020304" pitchFamily="18" charset="0"/>
              </a:rPr>
              <a:t>Contact Information</a:t>
            </a:r>
          </a:p>
          <a:p>
            <a:pPr lvl="1">
              <a:buFont typeface="Wingdings" panose="05000000000000000000" pitchFamily="2" charset="2"/>
              <a:buChar char="§"/>
            </a:pPr>
            <a:r>
              <a:rPr lang="en-US" altLang="en-US" sz="2200" i="0" dirty="0">
                <a:solidFill>
                  <a:srgbClr val="101D49"/>
                </a:solidFill>
                <a:latin typeface="Times New Roman" panose="02020603050405020304" pitchFamily="18" charset="0"/>
                <a:cs typeface="Times New Roman" panose="02020603050405020304" pitchFamily="18" charset="0"/>
              </a:rPr>
              <a:t>Phone: </a:t>
            </a:r>
            <a:r>
              <a:rPr lang="en-US" altLang="en-US" sz="2200" i="0" dirty="0">
                <a:solidFill>
                  <a:srgbClr val="002060"/>
                </a:solidFill>
                <a:latin typeface="Times New Roman" panose="02020603050405020304" pitchFamily="18" charset="0"/>
                <a:cs typeface="Times New Roman" panose="02020603050405020304" pitchFamily="18" charset="0"/>
              </a:rPr>
              <a:t>317-232-3061</a:t>
            </a:r>
          </a:p>
          <a:p>
            <a:pPr lvl="1">
              <a:buFont typeface="Wingdings" panose="05000000000000000000" pitchFamily="2" charset="2"/>
              <a:buChar char="§"/>
            </a:pPr>
            <a:r>
              <a:rPr lang="en-US" altLang="en-US" sz="2200" i="0" dirty="0">
                <a:solidFill>
                  <a:srgbClr val="101D49"/>
                </a:solidFill>
                <a:latin typeface="Times New Roman" panose="02020603050405020304" pitchFamily="18" charset="0"/>
                <a:cs typeface="Times New Roman" panose="02020603050405020304" pitchFamily="18" charset="0"/>
              </a:rPr>
              <a:t>E-mail</a:t>
            </a:r>
            <a:r>
              <a:rPr lang="en-US" altLang="en-US" sz="2200" b="1" i="0" dirty="0">
                <a:solidFill>
                  <a:srgbClr val="101D49"/>
                </a:solidFill>
                <a:latin typeface="Times New Roman" panose="02020603050405020304" pitchFamily="18" charset="0"/>
                <a:cs typeface="Times New Roman" panose="02020603050405020304" pitchFamily="18" charset="0"/>
              </a:rPr>
              <a:t>:</a:t>
            </a:r>
            <a:r>
              <a:rPr lang="en-US" altLang="en-US" sz="2200" i="0" dirty="0">
                <a:solidFill>
                  <a:srgbClr val="101D49"/>
                </a:solidFill>
                <a:latin typeface="Times New Roman" panose="02020603050405020304" pitchFamily="18" charset="0"/>
                <a:cs typeface="Times New Roman" panose="02020603050405020304" pitchFamily="18" charset="0"/>
              </a:rPr>
              <a:t> </a:t>
            </a:r>
            <a:r>
              <a:rPr lang="en-US" altLang="en-US" sz="2200" i="0" dirty="0">
                <a:latin typeface="Times New Roman" panose="02020603050405020304" pitchFamily="18" charset="0"/>
                <a:cs typeface="Times New Roman" panose="02020603050405020304" pitchFamily="18" charset="0"/>
                <a:hlinkClick r:id="rId3"/>
              </a:rPr>
              <a:t>Indianaveteranspreference@idoa.in.gov</a:t>
            </a:r>
            <a:endParaRPr lang="en-US" altLang="en-US" sz="2200" i="0" dirty="0">
              <a:latin typeface="Times New Roman" panose="02020603050405020304" pitchFamily="18" charset="0"/>
              <a:cs typeface="Times New Roman" panose="02020603050405020304" pitchFamily="18" charset="0"/>
            </a:endParaRPr>
          </a:p>
          <a:p>
            <a:pPr lvl="1">
              <a:buFont typeface="Wingdings" panose="05000000000000000000" pitchFamily="2" charset="2"/>
              <a:buChar char="§"/>
            </a:pPr>
            <a:r>
              <a:rPr lang="en-US" altLang="en-US" sz="2200" i="0" dirty="0">
                <a:solidFill>
                  <a:srgbClr val="101D49"/>
                </a:solidFill>
                <a:latin typeface="Times New Roman" panose="02020603050405020304" pitchFamily="18" charset="0"/>
                <a:cs typeface="Times New Roman" panose="02020603050405020304" pitchFamily="18" charset="0"/>
              </a:rPr>
              <a:t>Web: </a:t>
            </a:r>
            <a:r>
              <a:rPr lang="en-US" altLang="en-US" sz="2200" i="0" dirty="0">
                <a:latin typeface="Times New Roman" panose="02020603050405020304" pitchFamily="18" charset="0"/>
                <a:cs typeface="Times New Roman" panose="02020603050405020304" pitchFamily="18" charset="0"/>
                <a:hlinkClick r:id="rId4"/>
              </a:rPr>
              <a:t>www.in.gov/idoa/2863.htm </a:t>
            </a:r>
            <a:endParaRPr lang="en-US" altLang="en-US" sz="2200" i="0" dirty="0">
              <a:solidFill>
                <a:srgbClr val="101D49"/>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
            </a:pPr>
            <a:r>
              <a:rPr lang="en-US" sz="2200" b="1" dirty="0">
                <a:solidFill>
                  <a:srgbClr val="101D49"/>
                </a:solidFill>
                <a:latin typeface="Times New Roman" panose="02020603050405020304" pitchFamily="18" charset="0"/>
                <a:cs typeface="Times New Roman" panose="02020603050405020304" pitchFamily="18" charset="0"/>
              </a:rPr>
              <a:t>Complete Attachment A1, IVOSB Form</a:t>
            </a:r>
          </a:p>
          <a:p>
            <a:pPr lvl="1">
              <a:buFont typeface="Wingdings" panose="05000000000000000000" pitchFamily="2" charset="2"/>
              <a:buChar char="§"/>
            </a:pPr>
            <a:r>
              <a:rPr lang="en-US" sz="2200" i="0" dirty="0">
                <a:solidFill>
                  <a:srgbClr val="101D49"/>
                </a:solidFill>
                <a:latin typeface="Times New Roman" panose="02020603050405020304" pitchFamily="18" charset="0"/>
                <a:cs typeface="Times New Roman" panose="02020603050405020304" pitchFamily="18" charset="0"/>
              </a:rPr>
              <a:t>Include subcontractor letters of commitment</a:t>
            </a:r>
          </a:p>
          <a:p>
            <a:pPr>
              <a:buFont typeface="Wingdings" panose="05000000000000000000" pitchFamily="2" charset="2"/>
              <a:buChar char="§"/>
            </a:pPr>
            <a:r>
              <a:rPr lang="en-US" sz="2200" b="1" dirty="0">
                <a:solidFill>
                  <a:srgbClr val="101D49"/>
                </a:solidFill>
                <a:latin typeface="Times New Roman" panose="02020603050405020304" pitchFamily="18" charset="0"/>
                <a:cs typeface="Times New Roman" panose="02020603050405020304" pitchFamily="18" charset="0"/>
              </a:rPr>
              <a:t>Goals for Proposal</a:t>
            </a:r>
          </a:p>
          <a:p>
            <a:pPr lvl="1">
              <a:buFont typeface="Wingdings" panose="05000000000000000000" pitchFamily="2" charset="2"/>
              <a:buChar char="§"/>
            </a:pPr>
            <a:r>
              <a:rPr lang="en-US" sz="2200" i="0" dirty="0">
                <a:solidFill>
                  <a:srgbClr val="101D49"/>
                </a:solidFill>
                <a:latin typeface="Times New Roman" panose="02020603050405020304" pitchFamily="18" charset="0"/>
                <a:cs typeface="Times New Roman" panose="02020603050405020304" pitchFamily="18" charset="0"/>
              </a:rPr>
              <a:t>3% Veteran Owned Small Business the </a:t>
            </a:r>
            <a:r>
              <a:rPr lang="en-US" sz="2200" i="0" u="sng" dirty="0">
                <a:solidFill>
                  <a:srgbClr val="101D49"/>
                </a:solidFill>
                <a:latin typeface="Times New Roman" panose="02020603050405020304" pitchFamily="18" charset="0"/>
                <a:cs typeface="Times New Roman" panose="02020603050405020304" pitchFamily="18" charset="0"/>
              </a:rPr>
              <a:t>Total Bid Amount</a:t>
            </a:r>
          </a:p>
          <a:p>
            <a:endParaRPr lang="en-US" dirty="0"/>
          </a:p>
        </p:txBody>
      </p:sp>
      <p:sp>
        <p:nvSpPr>
          <p:cNvPr id="2" name="Slide Number Placeholder 1">
            <a:extLst>
              <a:ext uri="{FF2B5EF4-FFF2-40B4-BE49-F238E27FC236}">
                <a16:creationId xmlns:a16="http://schemas.microsoft.com/office/drawing/2014/main" id="{C04F396F-8D97-6EFD-3280-A76B1A07D3DF}"/>
              </a:ext>
            </a:extLst>
          </p:cNvPr>
          <p:cNvSpPr>
            <a:spLocks noGrp="1"/>
          </p:cNvSpPr>
          <p:nvPr>
            <p:ph type="sldNum" sz="quarter" idx="12"/>
          </p:nvPr>
        </p:nvSpPr>
        <p:spPr/>
        <p:txBody>
          <a:bodyPr/>
          <a:lstStyle/>
          <a:p>
            <a:fld id="{33943F3E-CE48-48F4-A664-D93E49928CBC}" type="slidenum">
              <a:rPr lang="en-US" smtClean="0"/>
              <a:pPr/>
              <a:t>34</a:t>
            </a:fld>
            <a:endParaRPr lang="en-US" dirty="0"/>
          </a:p>
        </p:txBody>
      </p:sp>
    </p:spTree>
    <p:extLst>
      <p:ext uri="{BB962C8B-B14F-4D97-AF65-F5344CB8AC3E}">
        <p14:creationId xmlns:p14="http://schemas.microsoft.com/office/powerpoint/2010/main" val="260768059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ECF7E12-32A7-4806-895C-1AE66A201DD6}"/>
              </a:ext>
            </a:extLst>
          </p:cNvPr>
          <p:cNvSpPr txBox="1"/>
          <p:nvPr/>
        </p:nvSpPr>
        <p:spPr>
          <a:xfrm>
            <a:off x="449312" y="3623723"/>
            <a:ext cx="2981098" cy="643455"/>
          </a:xfrm>
          <a:prstGeom prst="rect">
            <a:avLst/>
          </a:prstGeom>
          <a:noFill/>
        </p:spPr>
        <p:txBody>
          <a:bodyPr wrap="square" rtlCol="0">
            <a:spAutoFit/>
          </a:bodyPr>
          <a:lstStyle/>
          <a:p>
            <a:pPr algn="ctr"/>
            <a:r>
              <a:rPr lang="en-US" dirty="0">
                <a:solidFill>
                  <a:srgbClr val="FF0000"/>
                </a:solidFill>
                <a:latin typeface="Arial" panose="020B0604020202020204" pitchFamily="34" charset="0"/>
                <a:cs typeface="Arial" panose="020B0604020202020204" pitchFamily="34" charset="0"/>
              </a:rPr>
              <a:t>Please carefully review the information in this box</a:t>
            </a:r>
          </a:p>
        </p:txBody>
      </p:sp>
      <p:cxnSp>
        <p:nvCxnSpPr>
          <p:cNvPr id="4" name="Straight Arrow Connector 3">
            <a:extLst>
              <a:ext uri="{FF2B5EF4-FFF2-40B4-BE49-F238E27FC236}">
                <a16:creationId xmlns:a16="http://schemas.microsoft.com/office/drawing/2014/main" id="{65CAA5FA-E585-420B-94D8-3D2482205975}"/>
              </a:ext>
            </a:extLst>
          </p:cNvPr>
          <p:cNvCxnSpPr>
            <a:cxnSpLocks/>
          </p:cNvCxnSpPr>
          <p:nvPr/>
        </p:nvCxnSpPr>
        <p:spPr>
          <a:xfrm>
            <a:off x="1904149" y="4370871"/>
            <a:ext cx="1880523"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pic>
        <p:nvPicPr>
          <p:cNvPr id="6" name="Picture 5">
            <a:extLst>
              <a:ext uri="{FF2B5EF4-FFF2-40B4-BE49-F238E27FC236}">
                <a16:creationId xmlns:a16="http://schemas.microsoft.com/office/drawing/2014/main" id="{A5BAB5D0-5C18-9FFC-E931-F2637ABFD28F}"/>
              </a:ext>
            </a:extLst>
          </p:cNvPr>
          <p:cNvPicPr>
            <a:picLocks noChangeAspect="1"/>
          </p:cNvPicPr>
          <p:nvPr/>
        </p:nvPicPr>
        <p:blipFill>
          <a:blip r:embed="rId3"/>
          <a:stretch>
            <a:fillRect/>
          </a:stretch>
        </p:blipFill>
        <p:spPr>
          <a:xfrm>
            <a:off x="3964382" y="522055"/>
            <a:ext cx="4263236" cy="5814651"/>
          </a:xfrm>
          <a:prstGeom prst="rect">
            <a:avLst/>
          </a:prstGeom>
        </p:spPr>
      </p:pic>
      <p:sp>
        <p:nvSpPr>
          <p:cNvPr id="3" name="Slide Number Placeholder 2">
            <a:extLst>
              <a:ext uri="{FF2B5EF4-FFF2-40B4-BE49-F238E27FC236}">
                <a16:creationId xmlns:a16="http://schemas.microsoft.com/office/drawing/2014/main" id="{AAF174AA-5D23-1622-27C2-6B11AFB262E8}"/>
              </a:ext>
            </a:extLst>
          </p:cNvPr>
          <p:cNvSpPr>
            <a:spLocks noGrp="1"/>
          </p:cNvSpPr>
          <p:nvPr>
            <p:ph type="sldNum" sz="quarter" idx="12"/>
          </p:nvPr>
        </p:nvSpPr>
        <p:spPr/>
        <p:txBody>
          <a:bodyPr/>
          <a:lstStyle/>
          <a:p>
            <a:fld id="{33943F3E-CE48-48F4-A664-D93E49928CBC}" type="slidenum">
              <a:rPr lang="en-US" smtClean="0"/>
              <a:pPr/>
              <a:t>35</a:t>
            </a:fld>
            <a:endParaRPr lang="en-US" dirty="0"/>
          </a:p>
        </p:txBody>
      </p:sp>
    </p:spTree>
    <p:extLst>
      <p:ext uri="{BB962C8B-B14F-4D97-AF65-F5344CB8AC3E}">
        <p14:creationId xmlns:p14="http://schemas.microsoft.com/office/powerpoint/2010/main" val="24508633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Indiana Veteran Owned Small Business</a:t>
            </a:r>
          </a:p>
        </p:txBody>
      </p:sp>
      <p:sp>
        <p:nvSpPr>
          <p:cNvPr id="6" name="Content Placeholder 5"/>
          <p:cNvSpPr>
            <a:spLocks noGrp="1"/>
          </p:cNvSpPr>
          <p:nvPr>
            <p:ph idx="1"/>
          </p:nvPr>
        </p:nvSpPr>
        <p:spPr/>
        <p:txBody>
          <a:bodyPr>
            <a:normAutofit fontScale="92500" lnSpcReduction="20000"/>
          </a:bodyPr>
          <a:lstStyle/>
          <a:p>
            <a:pPr marL="0" indent="0">
              <a:buNone/>
            </a:pPr>
            <a:r>
              <a:rPr lang="en-US" b="1" dirty="0">
                <a:solidFill>
                  <a:srgbClr val="101D49"/>
                </a:solidFill>
                <a:latin typeface="Times New Roman" panose="02020603050405020304" pitchFamily="18" charset="0"/>
                <a:cs typeface="Times New Roman" panose="02020603050405020304" pitchFamily="18" charset="0"/>
              </a:rPr>
              <a:t>Prime contractors should note the following: </a:t>
            </a:r>
          </a:p>
          <a:p>
            <a:r>
              <a:rPr lang="en-US" dirty="0">
                <a:solidFill>
                  <a:srgbClr val="101D49"/>
                </a:solidFill>
                <a:latin typeface="Times New Roman" panose="02020603050405020304" pitchFamily="18" charset="0"/>
                <a:cs typeface="Times New Roman" panose="02020603050405020304" pitchFamily="18" charset="0"/>
              </a:rPr>
              <a:t>Pursuant to 25 IAC 9-4-1(c), a Prime Contractor who is an IVOSB can use their own workforce to count toward the goal.</a:t>
            </a:r>
          </a:p>
          <a:p>
            <a:r>
              <a:rPr lang="en-US" dirty="0">
                <a:solidFill>
                  <a:srgbClr val="101D49"/>
                </a:solidFill>
                <a:latin typeface="Times New Roman" panose="02020603050405020304" pitchFamily="18" charset="0"/>
                <a:cs typeface="Times New Roman" panose="02020603050405020304" pitchFamily="18" charset="0"/>
              </a:rPr>
              <a:t>IVOSB must have a Bidder ID</a:t>
            </a:r>
          </a:p>
          <a:p>
            <a:pPr lvl="0"/>
            <a:r>
              <a:rPr lang="en-US" dirty="0">
                <a:solidFill>
                  <a:srgbClr val="101D49"/>
                </a:solidFill>
                <a:latin typeface="Times New Roman" panose="02020603050405020304" pitchFamily="18" charset="0"/>
                <a:cs typeface="Times New Roman" panose="02020603050405020304" pitchFamily="18" charset="0"/>
              </a:rPr>
              <a:t>Prime contractor and/or subcontractors’ Certification Letter(s), provided by IDOA or Federal Center for Veterans Business Enterprise (</a:t>
            </a:r>
            <a:r>
              <a:rPr lang="en-US" u="sng" dirty="0">
                <a:latin typeface="Times New Roman" panose="02020603050405020304" pitchFamily="18" charset="0"/>
                <a:cs typeface="Times New Roman" panose="02020603050405020304" pitchFamily="18" charset="0"/>
                <a:hlinkClick r:id="rId3" tooltip="VA OSDBU"/>
              </a:rPr>
              <a:t>VA OSDBU</a:t>
            </a:r>
            <a:r>
              <a:rPr lang="en-US" dirty="0">
                <a:solidFill>
                  <a:srgbClr val="101D49"/>
                </a:solidFill>
                <a:latin typeface="Times New Roman" panose="02020603050405020304" pitchFamily="18" charset="0"/>
                <a:cs typeface="Times New Roman" panose="02020603050405020304" pitchFamily="18" charset="0"/>
              </a:rPr>
              <a:t>), must accompany the proposal to show current status of certification.</a:t>
            </a:r>
          </a:p>
          <a:p>
            <a:pPr lvl="0"/>
            <a:r>
              <a:rPr lang="en-US" dirty="0">
                <a:solidFill>
                  <a:srgbClr val="101D49"/>
                </a:solidFill>
                <a:latin typeface="Times New Roman" panose="02020603050405020304" pitchFamily="18" charset="0"/>
                <a:cs typeface="Times New Roman" panose="02020603050405020304" pitchFamily="18" charset="0"/>
              </a:rPr>
              <a:t>Each firm may only serve as one classification – MBE, WBE, or IVOSB (see section 1.22 of the Scope of Work – Attachment K).</a:t>
            </a:r>
          </a:p>
          <a:p>
            <a:endParaRPr lang="en-US" dirty="0"/>
          </a:p>
        </p:txBody>
      </p:sp>
      <p:sp>
        <p:nvSpPr>
          <p:cNvPr id="2" name="Slide Number Placeholder 1">
            <a:extLst>
              <a:ext uri="{FF2B5EF4-FFF2-40B4-BE49-F238E27FC236}">
                <a16:creationId xmlns:a16="http://schemas.microsoft.com/office/drawing/2014/main" id="{857838CE-D3B5-7E2F-B815-B807290B54DC}"/>
              </a:ext>
            </a:extLst>
          </p:cNvPr>
          <p:cNvSpPr>
            <a:spLocks noGrp="1"/>
          </p:cNvSpPr>
          <p:nvPr>
            <p:ph type="sldNum" sz="quarter" idx="12"/>
          </p:nvPr>
        </p:nvSpPr>
        <p:spPr/>
        <p:txBody>
          <a:bodyPr/>
          <a:lstStyle/>
          <a:p>
            <a:fld id="{33943F3E-CE48-48F4-A664-D93E49928CBC}" type="slidenum">
              <a:rPr lang="en-US" smtClean="0"/>
              <a:pPr/>
              <a:t>36</a:t>
            </a:fld>
            <a:endParaRPr lang="en-US" dirty="0"/>
          </a:p>
        </p:txBody>
      </p:sp>
    </p:spTree>
    <p:extLst>
      <p:ext uri="{BB962C8B-B14F-4D97-AF65-F5344CB8AC3E}">
        <p14:creationId xmlns:p14="http://schemas.microsoft.com/office/powerpoint/2010/main" val="3169911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Indiana Veteran Owned Small Business</a:t>
            </a:r>
          </a:p>
        </p:txBody>
      </p:sp>
      <p:sp>
        <p:nvSpPr>
          <p:cNvPr id="6" name="Content Placeholder 5"/>
          <p:cNvSpPr>
            <a:spLocks noGrp="1"/>
          </p:cNvSpPr>
          <p:nvPr>
            <p:ph idx="1"/>
          </p:nvPr>
        </p:nvSpPr>
        <p:spPr>
          <a:xfrm>
            <a:off x="1295400" y="2093903"/>
            <a:ext cx="9601200" cy="2900191"/>
          </a:xfrm>
        </p:spPr>
        <p:txBody>
          <a:bodyPr>
            <a:normAutofit lnSpcReduction="10000"/>
          </a:bodyPr>
          <a:lstStyle/>
          <a:p>
            <a:pPr marL="0" indent="0">
              <a:lnSpc>
                <a:spcPct val="110000"/>
              </a:lnSpc>
              <a:buNone/>
              <a:defRPr/>
            </a:pPr>
            <a:r>
              <a:rPr lang="en-US" b="1" dirty="0">
                <a:solidFill>
                  <a:srgbClr val="101D49"/>
                </a:solidFill>
                <a:latin typeface="Times New Roman" panose="02020603050405020304" pitchFamily="18" charset="0"/>
                <a:cs typeface="Times New Roman" panose="02020603050405020304" pitchFamily="18" charset="0"/>
              </a:rPr>
              <a:t>Prime contractors must ensure that the proposed subcontractors meet the following criteria:</a:t>
            </a:r>
          </a:p>
          <a:p>
            <a:r>
              <a:rPr lang="en-US" dirty="0">
                <a:solidFill>
                  <a:srgbClr val="101D49"/>
                </a:solidFill>
                <a:latin typeface="Times New Roman" panose="02020603050405020304" pitchFamily="18" charset="0"/>
                <a:cs typeface="Times New Roman" panose="02020603050405020304" pitchFamily="18" charset="0"/>
              </a:rPr>
              <a:t>Must be listed on </a:t>
            </a:r>
            <a:r>
              <a:rPr lang="en-US" u="sng" dirty="0">
                <a:latin typeface="Times New Roman" panose="02020603050405020304" pitchFamily="18" charset="0"/>
                <a:cs typeface="Times New Roman" panose="02020603050405020304" pitchFamily="18" charset="0"/>
                <a:hlinkClick r:id="rId3" tooltip="VA OSDBU"/>
              </a:rPr>
              <a:t>VA OSDBU</a:t>
            </a:r>
            <a:r>
              <a:rPr lang="en-US" dirty="0">
                <a:latin typeface="Times New Roman" panose="02020603050405020304" pitchFamily="18" charset="0"/>
                <a:cs typeface="Times New Roman" panose="02020603050405020304" pitchFamily="18" charset="0"/>
              </a:rPr>
              <a:t> </a:t>
            </a:r>
            <a:r>
              <a:rPr lang="en-US" dirty="0">
                <a:solidFill>
                  <a:srgbClr val="101D49"/>
                </a:solidFill>
                <a:latin typeface="Times New Roman" panose="02020603050405020304" pitchFamily="18" charset="0"/>
                <a:cs typeface="Times New Roman" panose="02020603050405020304" pitchFamily="18" charset="0"/>
              </a:rPr>
              <a:t>registry or listed on the IDOA Directory of Certified Firms, on or before the proposal due date. </a:t>
            </a:r>
          </a:p>
          <a:p>
            <a:r>
              <a:rPr lang="en-US" dirty="0">
                <a:solidFill>
                  <a:srgbClr val="101D49"/>
                </a:solidFill>
                <a:latin typeface="Times New Roman" panose="02020603050405020304" pitchFamily="18" charset="0"/>
                <a:cs typeface="Times New Roman" panose="02020603050405020304" pitchFamily="18" charset="0"/>
              </a:rPr>
              <a:t>Serve a Valuable Scope Contribution (VSC) on the engagement, as confirmed by the State.</a:t>
            </a:r>
          </a:p>
          <a:p>
            <a:r>
              <a:rPr lang="en-US" dirty="0">
                <a:solidFill>
                  <a:srgbClr val="101D49"/>
                </a:solidFill>
                <a:latin typeface="Times New Roman" panose="02020603050405020304" pitchFamily="18" charset="0"/>
                <a:cs typeface="Times New Roman" panose="02020603050405020304" pitchFamily="18" charset="0"/>
              </a:rPr>
              <a:t>Provide the goods or services specific to the contract and within the industry area for which it is certified.</a:t>
            </a:r>
          </a:p>
          <a:p>
            <a:endParaRPr lang="en-US" dirty="0">
              <a:solidFill>
                <a:srgbClr val="101D49"/>
              </a:solidFill>
            </a:endParaRPr>
          </a:p>
        </p:txBody>
      </p:sp>
      <p:sp>
        <p:nvSpPr>
          <p:cNvPr id="2" name="Slide Number Placeholder 1">
            <a:extLst>
              <a:ext uri="{FF2B5EF4-FFF2-40B4-BE49-F238E27FC236}">
                <a16:creationId xmlns:a16="http://schemas.microsoft.com/office/drawing/2014/main" id="{677C9D10-AC26-F8D9-AF00-EF1D4B12F036}"/>
              </a:ext>
            </a:extLst>
          </p:cNvPr>
          <p:cNvSpPr>
            <a:spLocks noGrp="1"/>
          </p:cNvSpPr>
          <p:nvPr>
            <p:ph type="sldNum" sz="quarter" idx="12"/>
          </p:nvPr>
        </p:nvSpPr>
        <p:spPr/>
        <p:txBody>
          <a:bodyPr/>
          <a:lstStyle/>
          <a:p>
            <a:fld id="{33943F3E-CE48-48F4-A664-D93E49928CBC}" type="slidenum">
              <a:rPr lang="en-US" smtClean="0"/>
              <a:pPr/>
              <a:t>37</a:t>
            </a:fld>
            <a:endParaRPr lang="en-US" dirty="0"/>
          </a:p>
        </p:txBody>
      </p:sp>
    </p:spTree>
    <p:extLst>
      <p:ext uri="{BB962C8B-B14F-4D97-AF65-F5344CB8AC3E}">
        <p14:creationId xmlns:p14="http://schemas.microsoft.com/office/powerpoint/2010/main" val="61208879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20EBF11-E032-E3AD-531A-F175392EEA84}"/>
              </a:ext>
            </a:extLst>
          </p:cNvPr>
          <p:cNvPicPr>
            <a:picLocks noChangeAspect="1"/>
          </p:cNvPicPr>
          <p:nvPr/>
        </p:nvPicPr>
        <p:blipFill>
          <a:blip r:embed="rId3"/>
          <a:stretch>
            <a:fillRect/>
          </a:stretch>
        </p:blipFill>
        <p:spPr>
          <a:xfrm>
            <a:off x="2159045" y="2454917"/>
            <a:ext cx="7563453" cy="3386519"/>
          </a:xfrm>
          <a:prstGeom prst="rect">
            <a:avLst/>
          </a:prstGeom>
        </p:spPr>
      </p:pic>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Indiana Veteran Owned Small Business</a:t>
            </a:r>
          </a:p>
        </p:txBody>
      </p:sp>
      <p:sp>
        <p:nvSpPr>
          <p:cNvPr id="10" name="Right Arrow 9">
            <a:extLst>
              <a:ext uri="{FF2B5EF4-FFF2-40B4-BE49-F238E27FC236}">
                <a16:creationId xmlns:a16="http://schemas.microsoft.com/office/drawing/2014/main" id="{F248B192-5FC4-47F2-97C0-50DAA47046D5}"/>
              </a:ext>
            </a:extLst>
          </p:cNvPr>
          <p:cNvSpPr/>
          <p:nvPr/>
        </p:nvSpPr>
        <p:spPr>
          <a:xfrm rot="10800000">
            <a:off x="9622304" y="4790609"/>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anose="02020404030301010803" pitchFamily="18" charset="0"/>
            </a:endParaRPr>
          </a:p>
        </p:txBody>
      </p:sp>
      <p:sp>
        <p:nvSpPr>
          <p:cNvPr id="7" name="Right Arrow 10">
            <a:extLst>
              <a:ext uri="{FF2B5EF4-FFF2-40B4-BE49-F238E27FC236}">
                <a16:creationId xmlns:a16="http://schemas.microsoft.com/office/drawing/2014/main" id="{833C42D6-1A58-4BBD-B500-84EB060F1DF2}"/>
              </a:ext>
            </a:extLst>
          </p:cNvPr>
          <p:cNvSpPr/>
          <p:nvPr/>
        </p:nvSpPr>
        <p:spPr>
          <a:xfrm>
            <a:off x="1473245" y="2881870"/>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anose="02020404030301010803" pitchFamily="18" charset="0"/>
            </a:endParaRPr>
          </a:p>
        </p:txBody>
      </p:sp>
      <p:sp>
        <p:nvSpPr>
          <p:cNvPr id="12" name="Right Arrow 10">
            <a:extLst>
              <a:ext uri="{FF2B5EF4-FFF2-40B4-BE49-F238E27FC236}">
                <a16:creationId xmlns:a16="http://schemas.microsoft.com/office/drawing/2014/main" id="{93A577A7-29E4-4BFB-8A4C-0D8E3388899D}"/>
              </a:ext>
            </a:extLst>
          </p:cNvPr>
          <p:cNvSpPr/>
          <p:nvPr/>
        </p:nvSpPr>
        <p:spPr>
          <a:xfrm>
            <a:off x="1473245" y="3316055"/>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anose="02020404030301010803" pitchFamily="18" charset="0"/>
            </a:endParaRPr>
          </a:p>
        </p:txBody>
      </p:sp>
      <p:sp>
        <p:nvSpPr>
          <p:cNvPr id="8" name="Right Arrow 10">
            <a:extLst>
              <a:ext uri="{FF2B5EF4-FFF2-40B4-BE49-F238E27FC236}">
                <a16:creationId xmlns:a16="http://schemas.microsoft.com/office/drawing/2014/main" id="{833C42D6-1A58-4BBD-B500-84EB060F1DF2}"/>
              </a:ext>
            </a:extLst>
          </p:cNvPr>
          <p:cNvSpPr/>
          <p:nvPr/>
        </p:nvSpPr>
        <p:spPr>
          <a:xfrm>
            <a:off x="1473245" y="4403083"/>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anose="02020404030301010803" pitchFamily="18" charset="0"/>
            </a:endParaRPr>
          </a:p>
        </p:txBody>
      </p:sp>
      <p:sp>
        <p:nvSpPr>
          <p:cNvPr id="9" name="Right Arrow 10">
            <a:extLst>
              <a:ext uri="{FF2B5EF4-FFF2-40B4-BE49-F238E27FC236}">
                <a16:creationId xmlns:a16="http://schemas.microsoft.com/office/drawing/2014/main" id="{833C42D6-1A58-4BBD-B500-84EB060F1DF2}"/>
              </a:ext>
            </a:extLst>
          </p:cNvPr>
          <p:cNvSpPr/>
          <p:nvPr/>
        </p:nvSpPr>
        <p:spPr>
          <a:xfrm>
            <a:off x="1473245" y="4790609"/>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algn="ctr">
              <a:defRPr/>
            </a:pPr>
            <a:endParaRPr lang="en-US" b="1" dirty="0">
              <a:ln w="12700">
                <a:solidFill>
                  <a:schemeClr val="tx2">
                    <a:satMod val="155000"/>
                  </a:schemeClr>
                </a:solidFill>
                <a:prstDash val="solid"/>
              </a:ln>
              <a:solidFill>
                <a:srgbClr val="FF3300"/>
              </a:solidFill>
              <a:effectLst>
                <a:outerShdw blurRad="41275" dist="20320" dir="1800000" algn="tl" rotWithShape="0">
                  <a:srgbClr val="000000">
                    <a:alpha val="40000"/>
                  </a:srgbClr>
                </a:outerShdw>
              </a:effectLst>
              <a:latin typeface="Garamond" panose="02020404030301010803" pitchFamily="18" charset="0"/>
            </a:endParaRPr>
          </a:p>
        </p:txBody>
      </p:sp>
      <p:sp>
        <p:nvSpPr>
          <p:cNvPr id="2" name="Slide Number Placeholder 1">
            <a:extLst>
              <a:ext uri="{FF2B5EF4-FFF2-40B4-BE49-F238E27FC236}">
                <a16:creationId xmlns:a16="http://schemas.microsoft.com/office/drawing/2014/main" id="{17B4528F-76C1-8566-9AAD-C4B09495FBE1}"/>
              </a:ext>
            </a:extLst>
          </p:cNvPr>
          <p:cNvSpPr>
            <a:spLocks noGrp="1"/>
          </p:cNvSpPr>
          <p:nvPr>
            <p:ph type="sldNum" sz="quarter" idx="12"/>
          </p:nvPr>
        </p:nvSpPr>
        <p:spPr/>
        <p:txBody>
          <a:bodyPr/>
          <a:lstStyle/>
          <a:p>
            <a:fld id="{33943F3E-CE48-48F4-A664-D93E49928CBC}" type="slidenum">
              <a:rPr lang="en-US" smtClean="0"/>
              <a:pPr/>
              <a:t>38</a:t>
            </a:fld>
            <a:endParaRPr lang="en-US" dirty="0"/>
          </a:p>
        </p:txBody>
      </p:sp>
    </p:spTree>
    <p:extLst>
      <p:ext uri="{BB962C8B-B14F-4D97-AF65-F5344CB8AC3E}">
        <p14:creationId xmlns:p14="http://schemas.microsoft.com/office/powerpoint/2010/main" val="91727903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Indiana Veteran Owned Small Business</a:t>
            </a:r>
          </a:p>
        </p:txBody>
      </p:sp>
      <p:sp>
        <p:nvSpPr>
          <p:cNvPr id="6" name="Content Placeholder 5"/>
          <p:cNvSpPr>
            <a:spLocks noGrp="1"/>
          </p:cNvSpPr>
          <p:nvPr>
            <p:ph idx="1"/>
          </p:nvPr>
        </p:nvSpPr>
        <p:spPr>
          <a:xfrm>
            <a:off x="1371600" y="2286004"/>
            <a:ext cx="9601200" cy="3621501"/>
          </a:xfrm>
        </p:spPr>
        <p:txBody>
          <a:bodyPr>
            <a:normAutofit fontScale="92500" lnSpcReduction="10000"/>
          </a:bodyPr>
          <a:lstStyle/>
          <a:p>
            <a:pPr>
              <a:spcBef>
                <a:spcPct val="20000"/>
              </a:spcBef>
              <a:buFont typeface="Wingdings" panose="05000000000000000000" pitchFamily="2" charset="2"/>
              <a:buChar char="§"/>
            </a:pPr>
            <a:r>
              <a:rPr lang="en-US" sz="1900" b="1" dirty="0">
                <a:solidFill>
                  <a:srgbClr val="101D49"/>
                </a:solidFill>
                <a:latin typeface="Times New Roman" panose="02020603050405020304" pitchFamily="18" charset="0"/>
                <a:cs typeface="Times New Roman" panose="02020603050405020304" pitchFamily="18" charset="0"/>
              </a:rPr>
              <a:t>New Process - </a:t>
            </a:r>
            <a:r>
              <a:rPr lang="en-US" sz="1900" dirty="0">
                <a:solidFill>
                  <a:srgbClr val="101D49"/>
                </a:solidFill>
                <a:latin typeface="Times New Roman" panose="02020603050405020304" pitchFamily="18" charset="0"/>
                <a:cs typeface="Times New Roman" panose="02020603050405020304" pitchFamily="18" charset="0"/>
              </a:rPr>
              <a:t>IVOSB scoring is conducted based on 5 points plus a possible 1 bonus point scale</a:t>
            </a:r>
          </a:p>
          <a:p>
            <a:pPr marL="530339" lvl="1" indent="0">
              <a:spcBef>
                <a:spcPct val="20000"/>
              </a:spcBef>
              <a:buNone/>
            </a:pPr>
            <a:r>
              <a:rPr lang="en-US" sz="1900" i="0" dirty="0">
                <a:solidFill>
                  <a:srgbClr val="101D49"/>
                </a:solidFill>
                <a:latin typeface="Times New Roman" panose="02020603050405020304" pitchFamily="18" charset="0"/>
                <a:cs typeface="Times New Roman" panose="02020603050405020304" pitchFamily="18" charset="0"/>
              </a:rPr>
              <a:t> IVOSB: Possible 5 points + 1 bonus point</a:t>
            </a:r>
          </a:p>
          <a:p>
            <a:pPr marL="234950" lvl="1">
              <a:buFont typeface="Wingdings" panose="05000000000000000000" pitchFamily="2" charset="2"/>
              <a:buChar char="§"/>
            </a:pPr>
            <a:endParaRPr lang="en-US" sz="1900" i="0" dirty="0">
              <a:solidFill>
                <a:srgbClr val="101D49"/>
              </a:solidFill>
              <a:latin typeface="Times New Roman" panose="02020603050405020304" pitchFamily="18" charset="0"/>
              <a:cs typeface="Times New Roman" panose="02020603050405020304" pitchFamily="18" charset="0"/>
            </a:endParaRPr>
          </a:p>
          <a:p>
            <a:pPr>
              <a:spcBef>
                <a:spcPct val="20000"/>
              </a:spcBef>
              <a:buFont typeface="Wingdings" panose="05000000000000000000" pitchFamily="2" charset="2"/>
              <a:buChar char="§"/>
            </a:pPr>
            <a:r>
              <a:rPr lang="en-US" sz="1900" b="1" dirty="0">
                <a:solidFill>
                  <a:srgbClr val="101D49"/>
                </a:solidFill>
                <a:latin typeface="Times New Roman" panose="02020603050405020304" pitchFamily="18" charset="0"/>
                <a:cs typeface="Times New Roman" panose="02020603050405020304" pitchFamily="18" charset="0"/>
              </a:rPr>
              <a:t>Professional Services Scoring Methodology:</a:t>
            </a:r>
          </a:p>
          <a:p>
            <a:pPr marL="574675" lvl="1" indent="-342900">
              <a:spcBef>
                <a:spcPct val="20000"/>
              </a:spcBef>
            </a:pPr>
            <a:r>
              <a:rPr lang="en-US" sz="1900" i="0" dirty="0">
                <a:solidFill>
                  <a:srgbClr val="101D49"/>
                </a:solidFill>
                <a:latin typeface="Times New Roman" panose="02020603050405020304" pitchFamily="18" charset="0"/>
                <a:cs typeface="Times New Roman" panose="02020603050405020304" pitchFamily="18" charset="0"/>
              </a:rPr>
              <a:t>The points will be awarded on the following schedule:</a:t>
            </a:r>
          </a:p>
          <a:p>
            <a:pPr marL="574675" lvl="1" indent="-342900">
              <a:spcBef>
                <a:spcPct val="20000"/>
              </a:spcBef>
            </a:pPr>
            <a:endParaRPr lang="en-US" sz="1900" i="0" dirty="0">
              <a:solidFill>
                <a:srgbClr val="101D49"/>
              </a:solidFill>
              <a:latin typeface="Times New Roman" panose="02020603050405020304" pitchFamily="18" charset="0"/>
              <a:cs typeface="Times New Roman" panose="02020603050405020304" pitchFamily="18" charset="0"/>
            </a:endParaRPr>
          </a:p>
          <a:p>
            <a:pPr marL="231775" lvl="1" indent="0">
              <a:spcBef>
                <a:spcPct val="20000"/>
              </a:spcBef>
              <a:buNone/>
            </a:pPr>
            <a:endParaRPr lang="en-US" sz="1900" i="0" dirty="0">
              <a:solidFill>
                <a:srgbClr val="101D49"/>
              </a:solidFill>
              <a:latin typeface="Times New Roman" panose="02020603050405020304" pitchFamily="18" charset="0"/>
              <a:cs typeface="Times New Roman" panose="02020603050405020304" pitchFamily="18" charset="0"/>
            </a:endParaRPr>
          </a:p>
          <a:p>
            <a:pPr marL="574675" lvl="1" indent="-342900">
              <a:spcBef>
                <a:spcPct val="20000"/>
              </a:spcBef>
            </a:pPr>
            <a:r>
              <a:rPr lang="en-US" sz="1900" i="0" dirty="0">
                <a:solidFill>
                  <a:srgbClr val="101D49"/>
                </a:solidFill>
                <a:latin typeface="Times New Roman" panose="02020603050405020304" pitchFamily="18" charset="0"/>
                <a:cs typeface="Times New Roman" panose="02020603050405020304" pitchFamily="18" charset="0"/>
              </a:rPr>
              <a:t>Fractional points will be awarded based upon a graduated scale between whole points. (e.g. a 0.3% commitment will receive .5 points and a 1.5% commitment will receive 2.5 points)</a:t>
            </a:r>
          </a:p>
          <a:p>
            <a:pPr marL="574675" lvl="1" indent="-342900">
              <a:spcBef>
                <a:spcPct val="20000"/>
              </a:spcBef>
            </a:pPr>
            <a:r>
              <a:rPr lang="en-US" sz="1900" i="0" dirty="0">
                <a:solidFill>
                  <a:srgbClr val="101D49"/>
                </a:solidFill>
                <a:latin typeface="Times New Roman" panose="02020603050405020304" pitchFamily="18" charset="0"/>
                <a:cs typeface="Times New Roman" panose="02020603050405020304" pitchFamily="18" charset="0"/>
              </a:rPr>
              <a:t>Submissions of 0% participation will result in a deduction of 1 point in each category</a:t>
            </a:r>
          </a:p>
          <a:p>
            <a:pPr marL="574675" lvl="1" indent="-342900">
              <a:spcBef>
                <a:spcPct val="20000"/>
              </a:spcBef>
            </a:pPr>
            <a:r>
              <a:rPr lang="en-US" sz="1900" i="0" dirty="0">
                <a:solidFill>
                  <a:srgbClr val="101D49"/>
                </a:solidFill>
                <a:latin typeface="Times New Roman" panose="02020603050405020304" pitchFamily="18" charset="0"/>
                <a:cs typeface="Times New Roman" panose="02020603050405020304" pitchFamily="18" charset="0"/>
              </a:rPr>
              <a:t>The highest submission which exceeds the goal will receive 6 points (5 points plus 1 bonus point). In case of a tie both firms will receive 6 points. </a:t>
            </a:r>
          </a:p>
          <a:p>
            <a:endParaRPr lang="en-US" dirty="0"/>
          </a:p>
        </p:txBody>
      </p:sp>
      <p:graphicFrame>
        <p:nvGraphicFramePr>
          <p:cNvPr id="2" name="Table 1"/>
          <p:cNvGraphicFramePr>
            <a:graphicFrameLocks noGrp="1"/>
          </p:cNvGraphicFramePr>
          <p:nvPr/>
        </p:nvGraphicFramePr>
        <p:xfrm>
          <a:off x="2083242" y="3845294"/>
          <a:ext cx="4921854" cy="502920"/>
        </p:xfrm>
        <a:graphic>
          <a:graphicData uri="http://schemas.openxmlformats.org/drawingml/2006/table">
            <a:tbl>
              <a:tblPr firstRow="1" bandRow="1">
                <a:tableStyleId>{5C22544A-7EE6-4342-B048-85BDC9FD1C3A}</a:tableStyleId>
              </a:tblPr>
              <a:tblGrid>
                <a:gridCol w="703122">
                  <a:extLst>
                    <a:ext uri="{9D8B030D-6E8A-4147-A177-3AD203B41FA5}">
                      <a16:colId xmlns:a16="http://schemas.microsoft.com/office/drawing/2014/main" val="20000"/>
                    </a:ext>
                  </a:extLst>
                </a:gridCol>
                <a:gridCol w="703122">
                  <a:extLst>
                    <a:ext uri="{9D8B030D-6E8A-4147-A177-3AD203B41FA5}">
                      <a16:colId xmlns:a16="http://schemas.microsoft.com/office/drawing/2014/main" val="20001"/>
                    </a:ext>
                  </a:extLst>
                </a:gridCol>
                <a:gridCol w="703122">
                  <a:extLst>
                    <a:ext uri="{9D8B030D-6E8A-4147-A177-3AD203B41FA5}">
                      <a16:colId xmlns:a16="http://schemas.microsoft.com/office/drawing/2014/main" val="20002"/>
                    </a:ext>
                  </a:extLst>
                </a:gridCol>
                <a:gridCol w="703122">
                  <a:extLst>
                    <a:ext uri="{9D8B030D-6E8A-4147-A177-3AD203B41FA5}">
                      <a16:colId xmlns:a16="http://schemas.microsoft.com/office/drawing/2014/main" val="20003"/>
                    </a:ext>
                  </a:extLst>
                </a:gridCol>
                <a:gridCol w="703122">
                  <a:extLst>
                    <a:ext uri="{9D8B030D-6E8A-4147-A177-3AD203B41FA5}">
                      <a16:colId xmlns:a16="http://schemas.microsoft.com/office/drawing/2014/main" val="20004"/>
                    </a:ext>
                  </a:extLst>
                </a:gridCol>
                <a:gridCol w="703122">
                  <a:extLst>
                    <a:ext uri="{9D8B030D-6E8A-4147-A177-3AD203B41FA5}">
                      <a16:colId xmlns:a16="http://schemas.microsoft.com/office/drawing/2014/main" val="20005"/>
                    </a:ext>
                  </a:extLst>
                </a:gridCol>
                <a:gridCol w="703122">
                  <a:extLst>
                    <a:ext uri="{9D8B030D-6E8A-4147-A177-3AD203B41FA5}">
                      <a16:colId xmlns:a16="http://schemas.microsoft.com/office/drawing/2014/main" val="20006"/>
                    </a:ext>
                  </a:extLst>
                </a:gridCol>
              </a:tblGrid>
              <a:tr h="241747">
                <a:tc>
                  <a:txBody>
                    <a:bodyPr/>
                    <a:lstStyle/>
                    <a:p>
                      <a:pPr algn="ctr"/>
                      <a:r>
                        <a:rPr lang="en-US" sz="1050" dirty="0">
                          <a:solidFill>
                            <a:srgbClr val="101D49"/>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50" dirty="0">
                          <a:solidFill>
                            <a:srgbClr val="101D49"/>
                          </a:solidFill>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50" dirty="0">
                          <a:solidFill>
                            <a:srgbClr val="101D49"/>
                          </a:solidFill>
                        </a:rPr>
                        <a:t>0.6%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50" dirty="0">
                          <a:solidFill>
                            <a:srgbClr val="101D49"/>
                          </a:solidFill>
                        </a:rPr>
                        <a:t>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50" dirty="0">
                          <a:solidFill>
                            <a:srgbClr val="101D49"/>
                          </a:solidFill>
                        </a:rPr>
                        <a:t>1.8%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50" dirty="0">
                          <a:solidFill>
                            <a:srgbClr val="101D49"/>
                          </a:solidFill>
                        </a:rPr>
                        <a:t>2.4%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50" dirty="0">
                          <a:solidFill>
                            <a:srgbClr val="101D49"/>
                          </a:solidFill>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241747">
                <a:tc>
                  <a:txBody>
                    <a:bodyPr/>
                    <a:lstStyle/>
                    <a:p>
                      <a:pPr algn="ctr"/>
                      <a:r>
                        <a:rPr lang="en-US" sz="1050" dirty="0">
                          <a:solidFill>
                            <a:srgbClr val="101D49"/>
                          </a:solidFill>
                        </a:rPr>
                        <a:t>Pts.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50" dirty="0">
                          <a:solidFill>
                            <a:srgbClr val="101D49"/>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50" dirty="0">
                          <a:solidFill>
                            <a:srgbClr val="101D49"/>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50" dirty="0">
                          <a:solidFill>
                            <a:srgbClr val="101D49"/>
                          </a:solidFill>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50" dirty="0">
                          <a:solidFill>
                            <a:srgbClr val="101D49"/>
                          </a:solidFill>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50" dirty="0">
                          <a:solidFill>
                            <a:srgbClr val="101D49"/>
                          </a:solidFill>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50" dirty="0">
                          <a:solidFill>
                            <a:srgbClr val="101D49"/>
                          </a:solidFill>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bl>
          </a:graphicData>
        </a:graphic>
      </p:graphicFrame>
      <p:sp>
        <p:nvSpPr>
          <p:cNvPr id="3" name="Slide Number Placeholder 2">
            <a:extLst>
              <a:ext uri="{FF2B5EF4-FFF2-40B4-BE49-F238E27FC236}">
                <a16:creationId xmlns:a16="http://schemas.microsoft.com/office/drawing/2014/main" id="{52FF485A-2C3E-B15E-7215-35745A24240B}"/>
              </a:ext>
            </a:extLst>
          </p:cNvPr>
          <p:cNvSpPr>
            <a:spLocks noGrp="1"/>
          </p:cNvSpPr>
          <p:nvPr>
            <p:ph type="sldNum" sz="quarter" idx="12"/>
          </p:nvPr>
        </p:nvSpPr>
        <p:spPr/>
        <p:txBody>
          <a:bodyPr/>
          <a:lstStyle/>
          <a:p>
            <a:fld id="{33943F3E-CE48-48F4-A664-D93E49928CBC}" type="slidenum">
              <a:rPr lang="en-US" smtClean="0"/>
              <a:pPr/>
              <a:t>39</a:t>
            </a:fld>
            <a:endParaRPr lang="en-US" dirty="0"/>
          </a:p>
        </p:txBody>
      </p:sp>
    </p:spTree>
    <p:extLst>
      <p:ext uri="{BB962C8B-B14F-4D97-AF65-F5344CB8AC3E}">
        <p14:creationId xmlns:p14="http://schemas.microsoft.com/office/powerpoint/2010/main" val="6354101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Purpose of the Solicitation</a:t>
            </a:r>
          </a:p>
        </p:txBody>
      </p:sp>
      <p:sp>
        <p:nvSpPr>
          <p:cNvPr id="6" name="Content Placeholder 5"/>
          <p:cNvSpPr>
            <a:spLocks noGrp="1"/>
          </p:cNvSpPr>
          <p:nvPr>
            <p:ph idx="1"/>
          </p:nvPr>
        </p:nvSpPr>
        <p:spPr/>
        <p:txBody>
          <a:bodyPr>
            <a:normAutofit/>
          </a:bodyPr>
          <a:lstStyle/>
          <a:p>
            <a:pPr>
              <a:spcBef>
                <a:spcPts val="0"/>
              </a:spcBef>
              <a:spcAft>
                <a:spcPts val="0"/>
              </a:spcAft>
            </a:pPr>
            <a:r>
              <a:rPr lang="en-US" dirty="0">
                <a:solidFill>
                  <a:srgbClr val="101D49"/>
                </a:solidFill>
                <a:latin typeface="Times New Roman" panose="02020603050405020304" pitchFamily="18" charset="0"/>
                <a:cs typeface="Times New Roman" panose="02020603050405020304" pitchFamily="18" charset="0"/>
              </a:rPr>
              <a:t>The purpose of this solicitation is to select a Respondent that can satisfy the State’s need for the design, development, and implementation of a Vaccination, Immunization, Scheduling, Inventory, Testing (VISIT) and Claims System, including associated Maintenance and Operations (M&amp;O) services and System Enhancement services.</a:t>
            </a:r>
          </a:p>
          <a:p>
            <a:pPr>
              <a:spcBef>
                <a:spcPts val="0"/>
              </a:spcBef>
              <a:spcAft>
                <a:spcPts val="0"/>
              </a:spcAft>
            </a:pPr>
            <a:endParaRPr lang="en-US" dirty="0">
              <a:solidFill>
                <a:srgbClr val="101D49"/>
              </a:solidFill>
              <a:latin typeface="Times New Roman" panose="02020603050405020304" pitchFamily="18" charset="0"/>
              <a:cs typeface="Times New Roman" panose="02020603050405020304" pitchFamily="18" charset="0"/>
            </a:endParaRPr>
          </a:p>
          <a:p>
            <a:r>
              <a:rPr lang="en-US" sz="2000" b="0" i="0" u="none" strike="noStrike" baseline="0" dirty="0">
                <a:solidFill>
                  <a:srgbClr val="101D49"/>
                </a:solidFill>
                <a:latin typeface="Times New Roman" panose="02020603050405020304" pitchFamily="18" charset="0"/>
                <a:cs typeface="Times New Roman" panose="02020603050405020304" pitchFamily="18" charset="0"/>
              </a:rPr>
              <a:t>It is the intent of IDOH to contract with a respondent that provides a proven, comprehensive, and fully developed federally and state compliant system for managing the VISIT.</a:t>
            </a:r>
            <a:endParaRPr lang="en-US" sz="2000" dirty="0">
              <a:solidFill>
                <a:srgbClr val="101D49"/>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id="{4DCB69A8-4FB2-4896-C2F7-C4B6031EDCF1}"/>
              </a:ext>
            </a:extLst>
          </p:cNvPr>
          <p:cNvSpPr>
            <a:spLocks noGrp="1"/>
          </p:cNvSpPr>
          <p:nvPr>
            <p:ph type="sldNum" sz="quarter" idx="12"/>
          </p:nvPr>
        </p:nvSpPr>
        <p:spPr/>
        <p:txBody>
          <a:bodyPr/>
          <a:lstStyle/>
          <a:p>
            <a:fld id="{33943F3E-CE48-48F4-A664-D93E49928CBC}" type="slidenum">
              <a:rPr lang="en-US" smtClean="0"/>
              <a:pPr/>
              <a:t>4</a:t>
            </a:fld>
            <a:endParaRPr lang="en-US" dirty="0"/>
          </a:p>
        </p:txBody>
      </p:sp>
    </p:spTree>
    <p:extLst>
      <p:ext uri="{BB962C8B-B14F-4D97-AF65-F5344CB8AC3E}">
        <p14:creationId xmlns:p14="http://schemas.microsoft.com/office/powerpoint/2010/main" val="423709739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IDOA Subcontractor Scoring</a:t>
            </a:r>
          </a:p>
        </p:txBody>
      </p:sp>
      <p:sp>
        <p:nvSpPr>
          <p:cNvPr id="6" name="Content Placeholder 5"/>
          <p:cNvSpPr>
            <a:spLocks noGrp="1"/>
          </p:cNvSpPr>
          <p:nvPr>
            <p:ph idx="1"/>
          </p:nvPr>
        </p:nvSpPr>
        <p:spPr>
          <a:xfrm>
            <a:off x="1371600" y="2286005"/>
            <a:ext cx="9601200" cy="517354"/>
          </a:xfrm>
        </p:spPr>
        <p:txBody>
          <a:bodyPr>
            <a:normAutofit/>
          </a:bodyPr>
          <a:lstStyle/>
          <a:p>
            <a:pPr marL="0" indent="0" algn="ctr">
              <a:buNone/>
            </a:pPr>
            <a:r>
              <a:rPr lang="en-US" b="1" dirty="0">
                <a:solidFill>
                  <a:schemeClr val="tx1"/>
                </a:solidFill>
                <a:latin typeface="Times New Roman" panose="02020603050405020304" pitchFamily="18" charset="0"/>
                <a:cs typeface="Times New Roman" panose="02020603050405020304" pitchFamily="18" charset="0"/>
              </a:rPr>
              <a:t>RFP MBE/WBE/IVOSB Scoring Example</a:t>
            </a:r>
          </a:p>
          <a:p>
            <a:endParaRPr lang="en-US" dirty="0">
              <a:latin typeface="Times New Roman" panose="02020603050405020304" pitchFamily="18" charset="0"/>
              <a:cs typeface="Times New Roman" panose="02020603050405020304" pitchFamily="18" charset="0"/>
            </a:endParaRPr>
          </a:p>
        </p:txBody>
      </p:sp>
      <p:graphicFrame>
        <p:nvGraphicFramePr>
          <p:cNvPr id="5" name="Table 4">
            <a:extLst>
              <a:ext uri="{FF2B5EF4-FFF2-40B4-BE49-F238E27FC236}">
                <a16:creationId xmlns:a16="http://schemas.microsoft.com/office/drawing/2014/main" id="{077043D1-4F88-482C-B53F-5A71904297D3}"/>
              </a:ext>
            </a:extLst>
          </p:cNvPr>
          <p:cNvGraphicFramePr>
            <a:graphicFrameLocks noGrp="1"/>
          </p:cNvGraphicFramePr>
          <p:nvPr/>
        </p:nvGraphicFramePr>
        <p:xfrm>
          <a:off x="1346868" y="2803359"/>
          <a:ext cx="9650664" cy="2633750"/>
        </p:xfrm>
        <a:graphic>
          <a:graphicData uri="http://schemas.openxmlformats.org/drawingml/2006/table">
            <a:tbl>
              <a:tblPr firstRow="1" bandRow="1">
                <a:tableStyleId>{5C22544A-7EE6-4342-B048-85BDC9FD1C3A}</a:tableStyleId>
              </a:tblPr>
              <a:tblGrid>
                <a:gridCol w="1206333">
                  <a:extLst>
                    <a:ext uri="{9D8B030D-6E8A-4147-A177-3AD203B41FA5}">
                      <a16:colId xmlns:a16="http://schemas.microsoft.com/office/drawing/2014/main" val="20000"/>
                    </a:ext>
                  </a:extLst>
                </a:gridCol>
                <a:gridCol w="1206333">
                  <a:extLst>
                    <a:ext uri="{9D8B030D-6E8A-4147-A177-3AD203B41FA5}">
                      <a16:colId xmlns:a16="http://schemas.microsoft.com/office/drawing/2014/main" val="20001"/>
                    </a:ext>
                  </a:extLst>
                </a:gridCol>
                <a:gridCol w="1206333">
                  <a:extLst>
                    <a:ext uri="{9D8B030D-6E8A-4147-A177-3AD203B41FA5}">
                      <a16:colId xmlns:a16="http://schemas.microsoft.com/office/drawing/2014/main" val="20002"/>
                    </a:ext>
                  </a:extLst>
                </a:gridCol>
                <a:gridCol w="1206333">
                  <a:extLst>
                    <a:ext uri="{9D8B030D-6E8A-4147-A177-3AD203B41FA5}">
                      <a16:colId xmlns:a16="http://schemas.microsoft.com/office/drawing/2014/main" val="20003"/>
                    </a:ext>
                  </a:extLst>
                </a:gridCol>
                <a:gridCol w="1206333">
                  <a:extLst>
                    <a:ext uri="{9D8B030D-6E8A-4147-A177-3AD203B41FA5}">
                      <a16:colId xmlns:a16="http://schemas.microsoft.com/office/drawing/2014/main" val="20004"/>
                    </a:ext>
                  </a:extLst>
                </a:gridCol>
                <a:gridCol w="1206333">
                  <a:extLst>
                    <a:ext uri="{9D8B030D-6E8A-4147-A177-3AD203B41FA5}">
                      <a16:colId xmlns:a16="http://schemas.microsoft.com/office/drawing/2014/main" val="20005"/>
                    </a:ext>
                  </a:extLst>
                </a:gridCol>
                <a:gridCol w="1206333">
                  <a:extLst>
                    <a:ext uri="{9D8B030D-6E8A-4147-A177-3AD203B41FA5}">
                      <a16:colId xmlns:a16="http://schemas.microsoft.com/office/drawing/2014/main" val="20006"/>
                    </a:ext>
                  </a:extLst>
                </a:gridCol>
                <a:gridCol w="1206333">
                  <a:extLst>
                    <a:ext uri="{9D8B030D-6E8A-4147-A177-3AD203B41FA5}">
                      <a16:colId xmlns:a16="http://schemas.microsoft.com/office/drawing/2014/main" val="20007"/>
                    </a:ext>
                  </a:extLst>
                </a:gridCol>
              </a:tblGrid>
              <a:tr h="426616">
                <a:tc>
                  <a:txBody>
                    <a:bodyPr/>
                    <a:lstStyle/>
                    <a:p>
                      <a:pPr algn="ctr"/>
                      <a:r>
                        <a:rPr lang="en-US" sz="1600" dirty="0">
                          <a:solidFill>
                            <a:srgbClr val="101D49"/>
                          </a:solidFill>
                          <a:latin typeface="Garamond" panose="02020404030301010803" pitchFamily="18" charset="0"/>
                        </a:rPr>
                        <a:t>Bidder</a:t>
                      </a:r>
                    </a:p>
                  </a:txBody>
                  <a:tcPr/>
                </a:tc>
                <a:tc>
                  <a:txBody>
                    <a:bodyPr/>
                    <a:lstStyle/>
                    <a:p>
                      <a:pPr algn="ctr"/>
                      <a:r>
                        <a:rPr lang="en-US" sz="1600" dirty="0">
                          <a:solidFill>
                            <a:srgbClr val="101D49"/>
                          </a:solidFill>
                          <a:latin typeface="Garamond" panose="02020404030301010803" pitchFamily="18" charset="0"/>
                        </a:rPr>
                        <a:t>MBE %</a:t>
                      </a:r>
                    </a:p>
                  </a:txBody>
                  <a:tcPr/>
                </a:tc>
                <a:tc>
                  <a:txBody>
                    <a:bodyPr/>
                    <a:lstStyle/>
                    <a:p>
                      <a:pPr algn="ctr"/>
                      <a:r>
                        <a:rPr lang="en-US" sz="1600" dirty="0">
                          <a:solidFill>
                            <a:srgbClr val="101D49"/>
                          </a:solidFill>
                          <a:latin typeface="Garamond" panose="02020404030301010803" pitchFamily="18" charset="0"/>
                        </a:rPr>
                        <a:t>Pts.</a:t>
                      </a:r>
                    </a:p>
                  </a:txBody>
                  <a:tcPr/>
                </a:tc>
                <a:tc>
                  <a:txBody>
                    <a:bodyPr/>
                    <a:lstStyle/>
                    <a:p>
                      <a:pPr algn="ctr"/>
                      <a:r>
                        <a:rPr lang="en-US" sz="1600" dirty="0">
                          <a:solidFill>
                            <a:srgbClr val="101D49"/>
                          </a:solidFill>
                          <a:latin typeface="Garamond" panose="02020404030301010803" pitchFamily="18" charset="0"/>
                        </a:rPr>
                        <a:t>WBE %</a:t>
                      </a:r>
                    </a:p>
                  </a:txBody>
                  <a:tcPr/>
                </a:tc>
                <a:tc>
                  <a:txBody>
                    <a:bodyPr/>
                    <a:lstStyle/>
                    <a:p>
                      <a:pPr algn="ctr"/>
                      <a:r>
                        <a:rPr lang="en-US" sz="1600" dirty="0">
                          <a:solidFill>
                            <a:srgbClr val="101D49"/>
                          </a:solidFill>
                          <a:latin typeface="Garamond" panose="02020404030301010803" pitchFamily="18" charset="0"/>
                        </a:rPr>
                        <a:t>Pts.</a:t>
                      </a:r>
                    </a:p>
                  </a:txBody>
                  <a:tcPr/>
                </a:tc>
                <a:tc>
                  <a:txBody>
                    <a:bodyPr/>
                    <a:lstStyle/>
                    <a:p>
                      <a:pPr algn="ctr"/>
                      <a:r>
                        <a:rPr lang="en-US" sz="1600" dirty="0">
                          <a:solidFill>
                            <a:srgbClr val="101D49"/>
                          </a:solidFill>
                          <a:latin typeface="Garamond" panose="02020404030301010803" pitchFamily="18" charset="0"/>
                        </a:rPr>
                        <a:t>IVOSB %</a:t>
                      </a:r>
                    </a:p>
                  </a:txBody>
                  <a:tcPr/>
                </a:tc>
                <a:tc>
                  <a:txBody>
                    <a:bodyPr/>
                    <a:lstStyle/>
                    <a:p>
                      <a:pPr algn="ctr"/>
                      <a:r>
                        <a:rPr lang="en-US" sz="1600" dirty="0">
                          <a:solidFill>
                            <a:srgbClr val="101D49"/>
                          </a:solidFill>
                          <a:latin typeface="Garamond" panose="02020404030301010803" pitchFamily="18" charset="0"/>
                        </a:rPr>
                        <a:t>Pts.</a:t>
                      </a:r>
                    </a:p>
                  </a:txBody>
                  <a:tcPr/>
                </a:tc>
                <a:tc>
                  <a:txBody>
                    <a:bodyPr/>
                    <a:lstStyle/>
                    <a:p>
                      <a:pPr algn="ctr"/>
                      <a:r>
                        <a:rPr lang="en-US" sz="1600" dirty="0">
                          <a:solidFill>
                            <a:srgbClr val="101D49"/>
                          </a:solidFill>
                          <a:latin typeface="Garamond" panose="02020404030301010803" pitchFamily="18" charset="0"/>
                        </a:rPr>
                        <a:t>Total Pts.</a:t>
                      </a:r>
                    </a:p>
                  </a:txBody>
                  <a:tcPr/>
                </a:tc>
                <a:extLst>
                  <a:ext uri="{0D108BD9-81ED-4DB2-BD59-A6C34878D82A}">
                    <a16:rowId xmlns:a16="http://schemas.microsoft.com/office/drawing/2014/main" val="10000"/>
                  </a:ext>
                </a:extLst>
              </a:tr>
              <a:tr h="426616">
                <a:tc>
                  <a:txBody>
                    <a:bodyPr/>
                    <a:lstStyle/>
                    <a:p>
                      <a:pPr algn="ctr"/>
                      <a:r>
                        <a:rPr lang="en-US" dirty="0">
                          <a:solidFill>
                            <a:srgbClr val="101D49"/>
                          </a:solidFill>
                          <a:latin typeface="Garamond" panose="02020404030301010803" pitchFamily="18" charset="0"/>
                        </a:rPr>
                        <a:t>Bidder</a:t>
                      </a:r>
                      <a:r>
                        <a:rPr lang="en-US" baseline="0" dirty="0">
                          <a:solidFill>
                            <a:srgbClr val="101D49"/>
                          </a:solidFill>
                          <a:latin typeface="Garamond" panose="02020404030301010803" pitchFamily="18" charset="0"/>
                        </a:rPr>
                        <a:t> 1</a:t>
                      </a:r>
                    </a:p>
                  </a:txBody>
                  <a:tcPr/>
                </a:tc>
                <a:tc>
                  <a:txBody>
                    <a:bodyPr/>
                    <a:lstStyle/>
                    <a:p>
                      <a:pPr algn="ctr"/>
                      <a:r>
                        <a:rPr lang="en-US" dirty="0">
                          <a:solidFill>
                            <a:srgbClr val="101D49"/>
                          </a:solidFill>
                          <a:latin typeface="Garamond" panose="02020404030301010803" pitchFamily="18" charset="0"/>
                        </a:rPr>
                        <a:t>12.0%</a:t>
                      </a:r>
                    </a:p>
                  </a:txBody>
                  <a:tcPr/>
                </a:tc>
                <a:tc>
                  <a:txBody>
                    <a:bodyPr/>
                    <a:lstStyle/>
                    <a:p>
                      <a:pPr algn="ctr"/>
                      <a:r>
                        <a:rPr lang="en-US" dirty="0">
                          <a:solidFill>
                            <a:srgbClr val="101D49"/>
                          </a:solidFill>
                          <a:latin typeface="Garamond" panose="02020404030301010803" pitchFamily="18" charset="0"/>
                        </a:rPr>
                        <a:t>5.0</a:t>
                      </a:r>
                    </a:p>
                  </a:txBody>
                  <a:tcPr/>
                </a:tc>
                <a:tc>
                  <a:txBody>
                    <a:bodyPr/>
                    <a:lstStyle/>
                    <a:p>
                      <a:pPr algn="ctr"/>
                      <a:r>
                        <a:rPr lang="en-US" dirty="0">
                          <a:solidFill>
                            <a:srgbClr val="101D49"/>
                          </a:solidFill>
                          <a:latin typeface="Garamond" panose="02020404030301010803" pitchFamily="18" charset="0"/>
                        </a:rPr>
                        <a:t>12.0%</a:t>
                      </a:r>
                    </a:p>
                  </a:txBody>
                  <a:tcPr/>
                </a:tc>
                <a:tc>
                  <a:txBody>
                    <a:bodyPr/>
                    <a:lstStyle/>
                    <a:p>
                      <a:pPr algn="ctr"/>
                      <a:r>
                        <a:rPr lang="en-US" dirty="0">
                          <a:solidFill>
                            <a:srgbClr val="101D49"/>
                          </a:solidFill>
                          <a:latin typeface="Garamond" panose="02020404030301010803" pitchFamily="18" charset="0"/>
                        </a:rPr>
                        <a:t>6.0</a:t>
                      </a:r>
                    </a:p>
                  </a:txBody>
                  <a:tcPr/>
                </a:tc>
                <a:tc>
                  <a:txBody>
                    <a:bodyPr/>
                    <a:lstStyle/>
                    <a:p>
                      <a:pPr algn="ctr" rtl="0" fontAlgn="ctr"/>
                      <a:r>
                        <a:rPr lang="en-US" sz="1800" b="0" i="0" u="none" strike="noStrike" dirty="0">
                          <a:solidFill>
                            <a:srgbClr val="101D49"/>
                          </a:solidFill>
                          <a:effectLst/>
                          <a:latin typeface="Garamond" panose="02020404030301010803" pitchFamily="18" charset="0"/>
                        </a:rPr>
                        <a:t>3.5%</a:t>
                      </a:r>
                    </a:p>
                  </a:txBody>
                  <a:tcPr marL="9525" marR="9525" marT="9525" marB="0" anchor="ctr"/>
                </a:tc>
                <a:tc>
                  <a:txBody>
                    <a:bodyPr/>
                    <a:lstStyle/>
                    <a:p>
                      <a:pPr algn="ctr" rtl="0" fontAlgn="ctr"/>
                      <a:r>
                        <a:rPr lang="en-US" sz="1800" b="0" i="0" u="none" strike="noStrike" dirty="0">
                          <a:solidFill>
                            <a:srgbClr val="101D49"/>
                          </a:solidFill>
                          <a:effectLst/>
                          <a:latin typeface="Garamond" panose="02020404030301010803" pitchFamily="18" charset="0"/>
                        </a:rPr>
                        <a:t>6.0</a:t>
                      </a:r>
                    </a:p>
                  </a:txBody>
                  <a:tcPr marL="9525" marR="9525" marT="9525" marB="0" anchor="ctr"/>
                </a:tc>
                <a:tc>
                  <a:txBody>
                    <a:bodyPr/>
                    <a:lstStyle/>
                    <a:p>
                      <a:pPr algn="ctr" rtl="0" fontAlgn="ctr"/>
                      <a:r>
                        <a:rPr lang="en-US" sz="1800" b="0" i="0" u="none" strike="noStrike" dirty="0">
                          <a:solidFill>
                            <a:srgbClr val="101D49"/>
                          </a:solidFill>
                          <a:effectLst/>
                          <a:latin typeface="Garamond" panose="02020404030301010803" pitchFamily="18" charset="0"/>
                        </a:rPr>
                        <a:t>17.00</a:t>
                      </a:r>
                    </a:p>
                  </a:txBody>
                  <a:tcPr marL="9525" marR="9525" marT="9525" marB="0" anchor="ctr"/>
                </a:tc>
                <a:extLst>
                  <a:ext uri="{0D108BD9-81ED-4DB2-BD59-A6C34878D82A}">
                    <a16:rowId xmlns:a16="http://schemas.microsoft.com/office/drawing/2014/main" val="10001"/>
                  </a:ext>
                </a:extLst>
              </a:tr>
              <a:tr h="426616">
                <a:tc>
                  <a:txBody>
                    <a:bodyPr/>
                    <a:lstStyle/>
                    <a:p>
                      <a:pPr algn="ctr"/>
                      <a:r>
                        <a:rPr lang="en-US" dirty="0">
                          <a:solidFill>
                            <a:srgbClr val="101D49"/>
                          </a:solidFill>
                          <a:latin typeface="Garamond" panose="02020404030301010803" pitchFamily="18" charset="0"/>
                        </a:rPr>
                        <a:t>Bidder 2</a:t>
                      </a:r>
                    </a:p>
                  </a:txBody>
                  <a:tcPr/>
                </a:tc>
                <a:tc>
                  <a:txBody>
                    <a:bodyPr/>
                    <a:lstStyle/>
                    <a:p>
                      <a:pPr algn="ctr"/>
                      <a:r>
                        <a:rPr lang="en-US" dirty="0">
                          <a:solidFill>
                            <a:srgbClr val="101D49"/>
                          </a:solidFill>
                          <a:latin typeface="Garamond" panose="02020404030301010803" pitchFamily="18" charset="0"/>
                        </a:rPr>
                        <a:t>6.0%</a:t>
                      </a:r>
                    </a:p>
                  </a:txBody>
                  <a:tcPr/>
                </a:tc>
                <a:tc>
                  <a:txBody>
                    <a:bodyPr/>
                    <a:lstStyle/>
                    <a:p>
                      <a:pPr algn="ctr"/>
                      <a:r>
                        <a:rPr lang="en-US" dirty="0">
                          <a:solidFill>
                            <a:srgbClr val="101D49"/>
                          </a:solidFill>
                          <a:latin typeface="Garamond" panose="02020404030301010803" pitchFamily="18" charset="0"/>
                        </a:rPr>
                        <a:t>3.75</a:t>
                      </a:r>
                    </a:p>
                  </a:txBody>
                  <a:tcPr/>
                </a:tc>
                <a:tc>
                  <a:txBody>
                    <a:bodyPr/>
                    <a:lstStyle/>
                    <a:p>
                      <a:pPr algn="ctr"/>
                      <a:r>
                        <a:rPr lang="en-US" dirty="0">
                          <a:solidFill>
                            <a:srgbClr val="101D49"/>
                          </a:solidFill>
                          <a:latin typeface="Garamond" panose="02020404030301010803" pitchFamily="18" charset="0"/>
                        </a:rPr>
                        <a:t>5.0%</a:t>
                      </a:r>
                    </a:p>
                  </a:txBody>
                  <a:tcPr/>
                </a:tc>
                <a:tc>
                  <a:txBody>
                    <a:bodyPr/>
                    <a:lstStyle/>
                    <a:p>
                      <a:pPr algn="ctr"/>
                      <a:r>
                        <a:rPr lang="en-US" dirty="0">
                          <a:solidFill>
                            <a:srgbClr val="101D49"/>
                          </a:solidFill>
                          <a:latin typeface="Garamond" panose="02020404030301010803" pitchFamily="18" charset="0"/>
                        </a:rPr>
                        <a:t>2.25</a:t>
                      </a:r>
                    </a:p>
                  </a:txBody>
                  <a:tcPr/>
                </a:tc>
                <a:tc>
                  <a:txBody>
                    <a:bodyPr/>
                    <a:lstStyle/>
                    <a:p>
                      <a:pPr algn="ctr" rtl="0" fontAlgn="ctr"/>
                      <a:r>
                        <a:rPr lang="en-US" sz="1800" b="0" i="0" u="none" strike="noStrike" dirty="0">
                          <a:solidFill>
                            <a:srgbClr val="101D49"/>
                          </a:solidFill>
                          <a:effectLst/>
                          <a:latin typeface="Garamond" panose="02020404030301010803" pitchFamily="18" charset="0"/>
                        </a:rPr>
                        <a:t>1.8%</a:t>
                      </a:r>
                    </a:p>
                  </a:txBody>
                  <a:tcPr marL="9525" marR="9525" marT="9525" marB="0" anchor="ctr"/>
                </a:tc>
                <a:tc>
                  <a:txBody>
                    <a:bodyPr/>
                    <a:lstStyle/>
                    <a:p>
                      <a:pPr algn="ctr" rtl="0" fontAlgn="ctr"/>
                      <a:r>
                        <a:rPr lang="en-US" sz="1800" b="0" i="0" u="none" strike="noStrike" dirty="0">
                          <a:solidFill>
                            <a:srgbClr val="101D49"/>
                          </a:solidFill>
                          <a:effectLst/>
                          <a:latin typeface="Garamond" panose="02020404030301010803" pitchFamily="18" charset="0"/>
                        </a:rPr>
                        <a:t>3.0</a:t>
                      </a:r>
                    </a:p>
                  </a:txBody>
                  <a:tcPr marL="9525" marR="9525" marT="9525" marB="0" anchor="ctr"/>
                </a:tc>
                <a:tc>
                  <a:txBody>
                    <a:bodyPr/>
                    <a:lstStyle/>
                    <a:p>
                      <a:pPr algn="ctr" rtl="0" fontAlgn="ctr"/>
                      <a:r>
                        <a:rPr lang="en-US" sz="1800" b="0" i="0" u="none" strike="noStrike" dirty="0">
                          <a:solidFill>
                            <a:srgbClr val="101D49"/>
                          </a:solidFill>
                          <a:effectLst/>
                          <a:latin typeface="Garamond" panose="02020404030301010803" pitchFamily="18" charset="0"/>
                        </a:rPr>
                        <a:t>9.00</a:t>
                      </a:r>
                    </a:p>
                  </a:txBody>
                  <a:tcPr marL="9525" marR="9525" marT="9525" marB="0" anchor="ctr"/>
                </a:tc>
                <a:extLst>
                  <a:ext uri="{0D108BD9-81ED-4DB2-BD59-A6C34878D82A}">
                    <a16:rowId xmlns:a16="http://schemas.microsoft.com/office/drawing/2014/main" val="10002"/>
                  </a:ext>
                </a:extLst>
              </a:tr>
              <a:tr h="500670">
                <a:tc>
                  <a:txBody>
                    <a:bodyPr/>
                    <a:lstStyle/>
                    <a:p>
                      <a:pPr algn="ctr"/>
                      <a:r>
                        <a:rPr lang="en-US" dirty="0">
                          <a:solidFill>
                            <a:srgbClr val="101D49"/>
                          </a:solidFill>
                          <a:latin typeface="Garamond" panose="02020404030301010803" pitchFamily="18" charset="0"/>
                        </a:rPr>
                        <a:t>Bidder 3</a:t>
                      </a:r>
                    </a:p>
                  </a:txBody>
                  <a:tcPr/>
                </a:tc>
                <a:tc>
                  <a:txBody>
                    <a:bodyPr/>
                    <a:lstStyle/>
                    <a:p>
                      <a:pPr algn="ctr"/>
                      <a:r>
                        <a:rPr lang="en-US" dirty="0">
                          <a:solidFill>
                            <a:srgbClr val="101D49"/>
                          </a:solidFill>
                          <a:latin typeface="Garamond" panose="02020404030301010803" pitchFamily="18" charset="0"/>
                        </a:rPr>
                        <a:t>8.0%</a:t>
                      </a:r>
                    </a:p>
                  </a:txBody>
                  <a:tcPr/>
                </a:tc>
                <a:tc>
                  <a:txBody>
                    <a:bodyPr/>
                    <a:lstStyle/>
                    <a:p>
                      <a:pPr algn="ctr"/>
                      <a:r>
                        <a:rPr lang="en-US" dirty="0">
                          <a:solidFill>
                            <a:srgbClr val="101D49"/>
                          </a:solidFill>
                          <a:latin typeface="Garamond" panose="02020404030301010803" pitchFamily="18" charset="0"/>
                        </a:rPr>
                        <a:t>5.0</a:t>
                      </a:r>
                    </a:p>
                  </a:txBody>
                  <a:tcPr/>
                </a:tc>
                <a:tc>
                  <a:txBody>
                    <a:bodyPr/>
                    <a:lstStyle/>
                    <a:p>
                      <a:pPr algn="ctr"/>
                      <a:r>
                        <a:rPr lang="en-US" dirty="0">
                          <a:solidFill>
                            <a:srgbClr val="101D49"/>
                          </a:solidFill>
                          <a:latin typeface="Garamond" panose="02020404030301010803" pitchFamily="18" charset="0"/>
                        </a:rPr>
                        <a:t>11.0%</a:t>
                      </a:r>
                    </a:p>
                  </a:txBody>
                  <a:tcPr/>
                </a:tc>
                <a:tc>
                  <a:txBody>
                    <a:bodyPr/>
                    <a:lstStyle/>
                    <a:p>
                      <a:pPr algn="ctr"/>
                      <a:r>
                        <a:rPr lang="en-US" dirty="0">
                          <a:solidFill>
                            <a:srgbClr val="101D49"/>
                          </a:solidFill>
                          <a:latin typeface="Garamond" panose="02020404030301010803" pitchFamily="18" charset="0"/>
                        </a:rPr>
                        <a:t>5.0</a:t>
                      </a:r>
                    </a:p>
                  </a:txBody>
                  <a:tcPr/>
                </a:tc>
                <a:tc>
                  <a:txBody>
                    <a:bodyPr/>
                    <a:lstStyle/>
                    <a:p>
                      <a:pPr algn="ctr" rtl="0" fontAlgn="ctr"/>
                      <a:r>
                        <a:rPr lang="en-US" sz="1800" b="0" i="0" u="none" strike="noStrike" dirty="0">
                          <a:solidFill>
                            <a:srgbClr val="101D49"/>
                          </a:solidFill>
                          <a:effectLst/>
                          <a:latin typeface="Garamond" panose="02020404030301010803" pitchFamily="18" charset="0"/>
                        </a:rPr>
                        <a:t>3.0%</a:t>
                      </a:r>
                    </a:p>
                  </a:txBody>
                  <a:tcPr marL="9525" marR="9525" marT="9525" marB="0" anchor="ctr"/>
                </a:tc>
                <a:tc>
                  <a:txBody>
                    <a:bodyPr/>
                    <a:lstStyle/>
                    <a:p>
                      <a:pPr algn="ctr" rtl="0" fontAlgn="ctr"/>
                      <a:r>
                        <a:rPr lang="en-US" sz="1800" b="0" i="0" u="none" strike="noStrike" dirty="0">
                          <a:solidFill>
                            <a:srgbClr val="101D49"/>
                          </a:solidFill>
                          <a:effectLst/>
                          <a:latin typeface="Garamond" panose="02020404030301010803" pitchFamily="18" charset="0"/>
                        </a:rPr>
                        <a:t>5.0</a:t>
                      </a:r>
                    </a:p>
                  </a:txBody>
                  <a:tcPr marL="9525" marR="9525" marT="9525" marB="0" anchor="ctr"/>
                </a:tc>
                <a:tc>
                  <a:txBody>
                    <a:bodyPr/>
                    <a:lstStyle/>
                    <a:p>
                      <a:pPr algn="ctr" rtl="0" fontAlgn="ctr"/>
                      <a:r>
                        <a:rPr lang="en-US" sz="1800" b="0" i="0" u="none" strike="noStrike" dirty="0">
                          <a:solidFill>
                            <a:srgbClr val="101D49"/>
                          </a:solidFill>
                          <a:effectLst/>
                          <a:latin typeface="Garamond" panose="02020404030301010803" pitchFamily="18" charset="0"/>
                        </a:rPr>
                        <a:t>15.00</a:t>
                      </a:r>
                    </a:p>
                  </a:txBody>
                  <a:tcPr marL="9525" marR="9525" marT="9525" marB="0" anchor="ctr"/>
                </a:tc>
                <a:extLst>
                  <a:ext uri="{0D108BD9-81ED-4DB2-BD59-A6C34878D82A}">
                    <a16:rowId xmlns:a16="http://schemas.microsoft.com/office/drawing/2014/main" val="10003"/>
                  </a:ext>
                </a:extLst>
              </a:tr>
              <a:tr h="426616">
                <a:tc>
                  <a:txBody>
                    <a:bodyPr/>
                    <a:lstStyle/>
                    <a:p>
                      <a:pPr algn="ctr"/>
                      <a:r>
                        <a:rPr lang="en-US" dirty="0">
                          <a:solidFill>
                            <a:srgbClr val="101D49"/>
                          </a:solidFill>
                          <a:latin typeface="Garamond" panose="02020404030301010803" pitchFamily="18" charset="0"/>
                        </a:rPr>
                        <a:t>Bidder 4</a:t>
                      </a:r>
                    </a:p>
                  </a:txBody>
                  <a:tcPr/>
                </a:tc>
                <a:tc>
                  <a:txBody>
                    <a:bodyPr/>
                    <a:lstStyle/>
                    <a:p>
                      <a:pPr algn="ctr"/>
                      <a:r>
                        <a:rPr lang="en-US" dirty="0">
                          <a:solidFill>
                            <a:srgbClr val="101D49"/>
                          </a:solidFill>
                          <a:latin typeface="Garamond" panose="02020404030301010803" pitchFamily="18" charset="0"/>
                        </a:rPr>
                        <a:t>16.0%</a:t>
                      </a:r>
                    </a:p>
                  </a:txBody>
                  <a:tcPr/>
                </a:tc>
                <a:tc>
                  <a:txBody>
                    <a:bodyPr/>
                    <a:lstStyle/>
                    <a:p>
                      <a:pPr algn="ctr"/>
                      <a:r>
                        <a:rPr lang="en-US" dirty="0">
                          <a:solidFill>
                            <a:srgbClr val="101D49"/>
                          </a:solidFill>
                          <a:latin typeface="Garamond" panose="02020404030301010803" pitchFamily="18" charset="0"/>
                        </a:rPr>
                        <a:t>6.0</a:t>
                      </a:r>
                    </a:p>
                  </a:txBody>
                  <a:tcPr/>
                </a:tc>
                <a:tc>
                  <a:txBody>
                    <a:bodyPr/>
                    <a:lstStyle/>
                    <a:p>
                      <a:pPr algn="ctr"/>
                      <a:r>
                        <a:rPr lang="en-US" dirty="0">
                          <a:solidFill>
                            <a:srgbClr val="101D49"/>
                          </a:solidFill>
                          <a:latin typeface="Garamond" panose="02020404030301010803" pitchFamily="18" charset="0"/>
                        </a:rPr>
                        <a:t>0.2%</a:t>
                      </a:r>
                    </a:p>
                  </a:txBody>
                  <a:tcPr/>
                </a:tc>
                <a:tc>
                  <a:txBody>
                    <a:bodyPr/>
                    <a:lstStyle/>
                    <a:p>
                      <a:pPr algn="ctr"/>
                      <a:r>
                        <a:rPr lang="en-US" dirty="0">
                          <a:solidFill>
                            <a:srgbClr val="101D49"/>
                          </a:solidFill>
                          <a:latin typeface="Garamond" panose="02020404030301010803" pitchFamily="18" charset="0"/>
                        </a:rPr>
                        <a:t>0.0</a:t>
                      </a:r>
                    </a:p>
                  </a:txBody>
                  <a:tcPr/>
                </a:tc>
                <a:tc>
                  <a:txBody>
                    <a:bodyPr/>
                    <a:lstStyle/>
                    <a:p>
                      <a:pPr algn="ctr" rtl="0" fontAlgn="ctr"/>
                      <a:r>
                        <a:rPr lang="en-US" sz="1800" b="0" i="0" u="none" strike="noStrike" dirty="0">
                          <a:solidFill>
                            <a:srgbClr val="101D49"/>
                          </a:solidFill>
                          <a:effectLst/>
                          <a:latin typeface="Garamond" panose="02020404030301010803" pitchFamily="18" charset="0"/>
                        </a:rPr>
                        <a:t>0.6%</a:t>
                      </a:r>
                    </a:p>
                  </a:txBody>
                  <a:tcPr marL="9525" marR="9525" marT="9525" marB="0" anchor="ctr"/>
                </a:tc>
                <a:tc>
                  <a:txBody>
                    <a:bodyPr/>
                    <a:lstStyle/>
                    <a:p>
                      <a:pPr algn="ctr" rtl="0" fontAlgn="ctr"/>
                      <a:r>
                        <a:rPr lang="en-US" sz="1800" b="0" i="0" u="none" strike="noStrike" dirty="0">
                          <a:solidFill>
                            <a:srgbClr val="101D49"/>
                          </a:solidFill>
                          <a:effectLst/>
                          <a:latin typeface="Garamond" panose="02020404030301010803" pitchFamily="18" charset="0"/>
                        </a:rPr>
                        <a:t>1.0</a:t>
                      </a:r>
                    </a:p>
                  </a:txBody>
                  <a:tcPr marL="9525" marR="9525" marT="9525" marB="0" anchor="ctr"/>
                </a:tc>
                <a:tc>
                  <a:txBody>
                    <a:bodyPr/>
                    <a:lstStyle/>
                    <a:p>
                      <a:pPr algn="ctr" rtl="0" fontAlgn="ctr"/>
                      <a:r>
                        <a:rPr lang="en-US" sz="1800" b="0" i="0" u="none" strike="noStrike" dirty="0">
                          <a:solidFill>
                            <a:srgbClr val="101D49"/>
                          </a:solidFill>
                          <a:effectLst/>
                          <a:latin typeface="Garamond" panose="02020404030301010803" pitchFamily="18" charset="0"/>
                        </a:rPr>
                        <a:t>7.00</a:t>
                      </a:r>
                    </a:p>
                  </a:txBody>
                  <a:tcPr marL="9525" marR="9525" marT="9525" marB="0" anchor="ctr"/>
                </a:tc>
                <a:extLst>
                  <a:ext uri="{0D108BD9-81ED-4DB2-BD59-A6C34878D82A}">
                    <a16:rowId xmlns:a16="http://schemas.microsoft.com/office/drawing/2014/main" val="10004"/>
                  </a:ext>
                </a:extLst>
              </a:tr>
              <a:tr h="426616">
                <a:tc>
                  <a:txBody>
                    <a:bodyPr/>
                    <a:lstStyle/>
                    <a:p>
                      <a:pPr algn="ctr"/>
                      <a:r>
                        <a:rPr lang="en-US" dirty="0">
                          <a:solidFill>
                            <a:srgbClr val="101D49"/>
                          </a:solidFill>
                          <a:latin typeface="Garamond" panose="02020404030301010803" pitchFamily="18" charset="0"/>
                        </a:rPr>
                        <a:t>Bidder 5</a:t>
                      </a:r>
                    </a:p>
                  </a:txBody>
                  <a:tcPr/>
                </a:tc>
                <a:tc>
                  <a:txBody>
                    <a:bodyPr/>
                    <a:lstStyle/>
                    <a:p>
                      <a:pPr algn="ctr"/>
                      <a:r>
                        <a:rPr lang="en-US" dirty="0">
                          <a:solidFill>
                            <a:srgbClr val="101D49"/>
                          </a:solidFill>
                          <a:latin typeface="Garamond" panose="02020404030301010803" pitchFamily="18" charset="0"/>
                        </a:rPr>
                        <a:t>0.0%</a:t>
                      </a:r>
                    </a:p>
                  </a:txBody>
                  <a:tcPr/>
                </a:tc>
                <a:tc>
                  <a:txBody>
                    <a:bodyPr/>
                    <a:lstStyle/>
                    <a:p>
                      <a:pPr algn="ctr"/>
                      <a:r>
                        <a:rPr lang="en-US" dirty="0">
                          <a:solidFill>
                            <a:srgbClr val="101D49"/>
                          </a:solidFill>
                          <a:latin typeface="Garamond" panose="02020404030301010803" pitchFamily="18" charset="0"/>
                        </a:rPr>
                        <a:t>-1.0</a:t>
                      </a:r>
                    </a:p>
                  </a:txBody>
                  <a:tcPr/>
                </a:tc>
                <a:tc>
                  <a:txBody>
                    <a:bodyPr/>
                    <a:lstStyle/>
                    <a:p>
                      <a:pPr algn="ctr"/>
                      <a:r>
                        <a:rPr lang="en-US" dirty="0">
                          <a:solidFill>
                            <a:srgbClr val="101D49"/>
                          </a:solidFill>
                          <a:latin typeface="Garamond" panose="02020404030301010803" pitchFamily="18" charset="0"/>
                        </a:rPr>
                        <a:t>0.0%</a:t>
                      </a:r>
                    </a:p>
                  </a:txBody>
                  <a:tcPr/>
                </a:tc>
                <a:tc>
                  <a:txBody>
                    <a:bodyPr/>
                    <a:lstStyle/>
                    <a:p>
                      <a:pPr algn="ctr"/>
                      <a:r>
                        <a:rPr lang="en-US" dirty="0">
                          <a:solidFill>
                            <a:srgbClr val="101D49"/>
                          </a:solidFill>
                          <a:latin typeface="Garamond" panose="02020404030301010803" pitchFamily="18" charset="0"/>
                        </a:rPr>
                        <a:t>-1.0</a:t>
                      </a:r>
                    </a:p>
                  </a:txBody>
                  <a:tcPr/>
                </a:tc>
                <a:tc>
                  <a:txBody>
                    <a:bodyPr/>
                    <a:lstStyle/>
                    <a:p>
                      <a:pPr algn="ctr" rtl="0" fontAlgn="ctr"/>
                      <a:r>
                        <a:rPr lang="en-US" sz="1800" b="0" i="0" u="none" strike="noStrike" dirty="0">
                          <a:solidFill>
                            <a:srgbClr val="101D49"/>
                          </a:solidFill>
                          <a:effectLst/>
                          <a:latin typeface="Garamond" panose="02020404030301010803" pitchFamily="18" charset="0"/>
                        </a:rPr>
                        <a:t>0.0%</a:t>
                      </a:r>
                    </a:p>
                  </a:txBody>
                  <a:tcPr marL="9525" marR="9525" marT="9525" marB="0" anchor="ctr"/>
                </a:tc>
                <a:tc>
                  <a:txBody>
                    <a:bodyPr/>
                    <a:lstStyle/>
                    <a:p>
                      <a:pPr algn="ctr" rtl="0" fontAlgn="ctr"/>
                      <a:r>
                        <a:rPr lang="en-US" sz="1800" b="0" i="0" u="none" strike="noStrike" dirty="0">
                          <a:solidFill>
                            <a:srgbClr val="101D49"/>
                          </a:solidFill>
                          <a:effectLst/>
                          <a:latin typeface="Garamond" panose="02020404030301010803" pitchFamily="18" charset="0"/>
                        </a:rPr>
                        <a:t>-1.0</a:t>
                      </a:r>
                    </a:p>
                  </a:txBody>
                  <a:tcPr marL="9525" marR="9525" marT="9525" marB="0" anchor="ctr"/>
                </a:tc>
                <a:tc>
                  <a:txBody>
                    <a:bodyPr/>
                    <a:lstStyle/>
                    <a:p>
                      <a:pPr algn="ctr" rtl="0" fontAlgn="ctr"/>
                      <a:r>
                        <a:rPr lang="en-US" sz="1800" b="0" i="0" u="none" strike="noStrike" dirty="0">
                          <a:solidFill>
                            <a:srgbClr val="101D49"/>
                          </a:solidFill>
                          <a:effectLst/>
                          <a:latin typeface="Garamond" panose="02020404030301010803" pitchFamily="18" charset="0"/>
                        </a:rPr>
                        <a:t>-3.00</a:t>
                      </a:r>
                    </a:p>
                  </a:txBody>
                  <a:tcPr marL="9525" marR="9525" marT="9525" marB="0" anchor="ctr"/>
                </a:tc>
                <a:extLst>
                  <a:ext uri="{0D108BD9-81ED-4DB2-BD59-A6C34878D82A}">
                    <a16:rowId xmlns:a16="http://schemas.microsoft.com/office/drawing/2014/main" val="10005"/>
                  </a:ext>
                </a:extLst>
              </a:tr>
            </a:tbl>
          </a:graphicData>
        </a:graphic>
      </p:graphicFrame>
      <p:sp>
        <p:nvSpPr>
          <p:cNvPr id="2" name="Slide Number Placeholder 1">
            <a:extLst>
              <a:ext uri="{FF2B5EF4-FFF2-40B4-BE49-F238E27FC236}">
                <a16:creationId xmlns:a16="http://schemas.microsoft.com/office/drawing/2014/main" id="{96388148-2C3F-C534-3A04-B2C04228FAAE}"/>
              </a:ext>
            </a:extLst>
          </p:cNvPr>
          <p:cNvSpPr>
            <a:spLocks noGrp="1"/>
          </p:cNvSpPr>
          <p:nvPr>
            <p:ph type="sldNum" sz="quarter" idx="12"/>
          </p:nvPr>
        </p:nvSpPr>
        <p:spPr/>
        <p:txBody>
          <a:bodyPr/>
          <a:lstStyle/>
          <a:p>
            <a:fld id="{33943F3E-CE48-48F4-A664-D93E49928CBC}" type="slidenum">
              <a:rPr lang="en-US" smtClean="0"/>
              <a:pPr/>
              <a:t>40</a:t>
            </a:fld>
            <a:endParaRPr lang="en-US" dirty="0"/>
          </a:p>
        </p:txBody>
      </p:sp>
    </p:spTree>
    <p:extLst>
      <p:ext uri="{BB962C8B-B14F-4D97-AF65-F5344CB8AC3E}">
        <p14:creationId xmlns:p14="http://schemas.microsoft.com/office/powerpoint/2010/main" val="301504155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1371600" y="2105529"/>
            <a:ext cx="4443984" cy="4018544"/>
          </a:xfrm>
        </p:spPr>
        <p:txBody>
          <a:bodyPr>
            <a:normAutofit/>
          </a:bodyPr>
          <a:lstStyle/>
          <a:p>
            <a:pPr marL="0" indent="0">
              <a:buNone/>
            </a:pPr>
            <a:r>
              <a:rPr lang="en-US" sz="1700" b="1" dirty="0">
                <a:solidFill>
                  <a:srgbClr val="101D49"/>
                </a:solidFill>
                <a:latin typeface="Times New Roman" panose="02020603050405020304" pitchFamily="18" charset="0"/>
                <a:cs typeface="Times New Roman" panose="02020603050405020304" pitchFamily="18" charset="0"/>
              </a:rPr>
              <a:t>Pay Audit System</a:t>
            </a:r>
          </a:p>
          <a:p>
            <a:r>
              <a:rPr lang="en-US" sz="1700" dirty="0">
                <a:solidFill>
                  <a:srgbClr val="101D49"/>
                </a:solidFill>
                <a:latin typeface="Times New Roman" panose="02020603050405020304" pitchFamily="18" charset="0"/>
                <a:cs typeface="Times New Roman" panose="02020603050405020304" pitchFamily="18" charset="0"/>
              </a:rPr>
              <a:t>Tool utilized to monitor the state’s diversity spend for subcontractors</a:t>
            </a:r>
          </a:p>
          <a:p>
            <a:r>
              <a:rPr lang="en-US" sz="1700" dirty="0">
                <a:solidFill>
                  <a:srgbClr val="101D49"/>
                </a:solidFill>
                <a:latin typeface="Times New Roman" panose="02020603050405020304" pitchFamily="18" charset="0"/>
                <a:cs typeface="Times New Roman" panose="02020603050405020304" pitchFamily="18" charset="0"/>
              </a:rPr>
              <a:t>Selected primes and subcontractors are required to report payments submitted or received through this web-based tool</a:t>
            </a:r>
          </a:p>
          <a:p>
            <a:r>
              <a:rPr lang="en-US" sz="1700" dirty="0">
                <a:solidFill>
                  <a:srgbClr val="101D49"/>
                </a:solidFill>
                <a:latin typeface="Times New Roman" panose="02020603050405020304" pitchFamily="18" charset="0"/>
                <a:cs typeface="Times New Roman" panose="02020603050405020304" pitchFamily="18" charset="0"/>
              </a:rPr>
              <a:t>Based on contract terms payments should be reported monthly or quarterly</a:t>
            </a:r>
          </a:p>
          <a:p>
            <a:r>
              <a:rPr lang="en-US" sz="1650" b="1" dirty="0">
                <a:solidFill>
                  <a:srgbClr val="101D49"/>
                </a:solidFill>
                <a:latin typeface="Times New Roman" panose="02020603050405020304" pitchFamily="18" charset="0"/>
                <a:cs typeface="Times New Roman" panose="02020603050405020304" pitchFamily="18" charset="0"/>
              </a:rPr>
              <a:t>Questions? </a:t>
            </a:r>
            <a:r>
              <a:rPr lang="en-US" sz="1650" dirty="0">
                <a:solidFill>
                  <a:srgbClr val="101D49"/>
                </a:solidFill>
                <a:latin typeface="Times New Roman" panose="02020603050405020304" pitchFamily="18" charset="0"/>
                <a:cs typeface="Times New Roman" panose="02020603050405020304" pitchFamily="18" charset="0"/>
              </a:rPr>
              <a:t>Contact Division of Supplier Diversity</a:t>
            </a:r>
          </a:p>
          <a:p>
            <a:pPr lvl="1"/>
            <a:r>
              <a:rPr lang="en-US" sz="1250" i="0" dirty="0">
                <a:solidFill>
                  <a:schemeClr val="accent5">
                    <a:lumMod val="75000"/>
                  </a:schemeClr>
                </a:solidFill>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mwbecompliance@idoa.in.gov</a:t>
            </a:r>
            <a:r>
              <a:rPr lang="en-US" sz="1250" i="0" dirty="0">
                <a:solidFill>
                  <a:schemeClr val="accent5">
                    <a:lumMod val="75000"/>
                  </a:schemeClr>
                </a:solidFill>
                <a:latin typeface="Times New Roman" panose="02020603050405020304" pitchFamily="18" charset="0"/>
                <a:cs typeface="Times New Roman" panose="02020603050405020304" pitchFamily="18" charset="0"/>
              </a:rPr>
              <a:t> </a:t>
            </a:r>
          </a:p>
          <a:p>
            <a:pPr lvl="1"/>
            <a:r>
              <a:rPr lang="en-US" sz="1250" i="0" dirty="0">
                <a:solidFill>
                  <a:schemeClr val="accent5">
                    <a:lumMod val="75000"/>
                  </a:schemeClr>
                </a:solidFill>
                <a:latin typeface="Times New Roman" panose="02020603050405020304" pitchFamily="18" charset="0"/>
                <a:cs typeface="Times New Roman" panose="02020603050405020304" pitchFamily="18" charset="0"/>
                <a:hlinkClick r:id="rId4">
                  <a:extLst>
                    <a:ext uri="{A12FA001-AC4F-418D-AE19-62706E023703}">
                      <ahyp:hlinkClr xmlns:ahyp="http://schemas.microsoft.com/office/drawing/2018/hyperlinkcolor" val="tx"/>
                    </a:ext>
                  </a:extLst>
                </a:hlinkClick>
              </a:rPr>
              <a:t>www.in.gov/idoa/mwbe/payaudit.htm</a:t>
            </a:r>
            <a:r>
              <a:rPr lang="en-US" sz="1250" i="0" dirty="0">
                <a:solidFill>
                  <a:schemeClr val="accent5">
                    <a:lumMod val="75000"/>
                  </a:schemeClr>
                </a:solidFill>
                <a:latin typeface="Times New Roman" panose="02020603050405020304" pitchFamily="18" charset="0"/>
                <a:cs typeface="Times New Roman" panose="02020603050405020304" pitchFamily="18" charset="0"/>
              </a:rPr>
              <a:t> </a:t>
            </a:r>
          </a:p>
          <a:p>
            <a:endParaRPr lang="en-US" dirty="0">
              <a:solidFill>
                <a:schemeClr val="tx1"/>
              </a:solidFill>
              <a:latin typeface="Times New Roman" panose="02020603050405020304" pitchFamily="18" charset="0"/>
              <a:cs typeface="Times New Roman" panose="02020603050405020304" pitchFamily="18" charset="0"/>
            </a:endParaRPr>
          </a:p>
        </p:txBody>
      </p:sp>
      <p:sp>
        <p:nvSpPr>
          <p:cNvPr id="4" name="Title 3"/>
          <p:cNvSpPr>
            <a:spLocks noGrp="1"/>
          </p:cNvSpPr>
          <p:nvPr>
            <p:ph type="title"/>
          </p:nvPr>
        </p:nvSpPr>
        <p:spPr/>
        <p:txBody>
          <a:bodyPr/>
          <a:lstStyle/>
          <a:p>
            <a:pPr algn="ctr"/>
            <a:r>
              <a:rPr lang="en-US" dirty="0">
                <a:latin typeface="Times New Roman" panose="02020603050405020304" pitchFamily="18" charset="0"/>
                <a:cs typeface="Times New Roman" panose="02020603050405020304" pitchFamily="18" charset="0"/>
              </a:rPr>
              <a:t>Subcontractor Compliance</a:t>
            </a:r>
          </a:p>
        </p:txBody>
      </p:sp>
      <p:grpSp>
        <p:nvGrpSpPr>
          <p:cNvPr id="8" name="Group 7"/>
          <p:cNvGrpSpPr/>
          <p:nvPr/>
        </p:nvGrpSpPr>
        <p:grpSpPr>
          <a:xfrm>
            <a:off x="6566029" y="2105529"/>
            <a:ext cx="4178424" cy="3626809"/>
            <a:chOff x="968121" y="965163"/>
            <a:chExt cx="6569665" cy="4687710"/>
          </a:xfrm>
        </p:grpSpPr>
        <p:pic>
          <p:nvPicPr>
            <p:cNvPr id="9" name="Picture 9" descr="C:\Users\Fable\AppData\Local\Microsoft\Windows\Temporary Internet Files\Content.IE5\X5T015VL\MC900431505[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66895" y="2068628"/>
              <a:ext cx="1031240" cy="1031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36"/>
            <p:cNvSpPr txBox="1">
              <a:spLocks noChangeArrowheads="1"/>
            </p:cNvSpPr>
            <p:nvPr/>
          </p:nvSpPr>
          <p:spPr bwMode="auto">
            <a:xfrm>
              <a:off x="6337636" y="3230032"/>
              <a:ext cx="1200150" cy="958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Pay Audit System</a:t>
              </a:r>
            </a:p>
          </p:txBody>
        </p:sp>
        <p:pic>
          <p:nvPicPr>
            <p:cNvPr id="11" name="Picture 2" descr="C:\Users\Fable\AppData\Local\Microsoft\Windows\Temporary Internet Files\Content.IE5\8ORMKK27\MC900433941[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3634" y="965163"/>
              <a:ext cx="1432667" cy="1432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40"/>
            <p:cNvSpPr txBox="1">
              <a:spLocks noChangeArrowheads="1"/>
            </p:cNvSpPr>
            <p:nvPr/>
          </p:nvSpPr>
          <p:spPr bwMode="auto">
            <a:xfrm>
              <a:off x="1822743" y="2332230"/>
              <a:ext cx="1198562" cy="410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Prime</a:t>
              </a:r>
            </a:p>
          </p:txBody>
        </p:sp>
        <p:sp>
          <p:nvSpPr>
            <p:cNvPr id="13" name="TextBox 43"/>
            <p:cNvSpPr txBox="1">
              <a:spLocks noChangeArrowheads="1"/>
            </p:cNvSpPr>
            <p:nvPr/>
          </p:nvSpPr>
          <p:spPr bwMode="auto">
            <a:xfrm>
              <a:off x="1323281" y="5242164"/>
              <a:ext cx="2204158" cy="410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Subcontractor</a:t>
              </a:r>
            </a:p>
          </p:txBody>
        </p:sp>
        <p:pic>
          <p:nvPicPr>
            <p:cNvPr id="14" name="Picture 33" descr="C:\Users\Fable\AppData\Local\Microsoft\Windows\Temporary Internet Files\Content.IE5\X5T015VL\MC900433942[1].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21631" y="3624756"/>
              <a:ext cx="1426369" cy="1426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60"/>
            <p:cNvSpPr txBox="1">
              <a:spLocks noChangeArrowheads="1"/>
            </p:cNvSpPr>
            <p:nvPr/>
          </p:nvSpPr>
          <p:spPr bwMode="auto">
            <a:xfrm rot="320525">
              <a:off x="3290798" y="2333304"/>
              <a:ext cx="3099636" cy="61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05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Submit subcontractor </a:t>
              </a:r>
              <a:r>
                <a:rPr kumimoji="0" lang="en-US" altLang="en-US" sz="1050" b="1" i="1"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actual paid</a:t>
              </a:r>
              <a:r>
                <a:rPr kumimoji="0" lang="en-US" altLang="en-US" sz="105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invoice amounts</a:t>
              </a:r>
              <a:endParaRPr kumimoji="0" lang="en-US" altLang="en-US" sz="1050" b="0" i="1" u="none"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6" name="TextBox 69"/>
            <p:cNvSpPr txBox="1">
              <a:spLocks noChangeArrowheads="1"/>
            </p:cNvSpPr>
            <p:nvPr/>
          </p:nvSpPr>
          <p:spPr bwMode="auto">
            <a:xfrm rot="21005088">
              <a:off x="3589051" y="3708757"/>
              <a:ext cx="3132137" cy="61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05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Submit actual payments </a:t>
              </a:r>
              <a:r>
                <a:rPr kumimoji="0" lang="en-US" altLang="en-US" sz="1050" b="1" i="1"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received</a:t>
              </a:r>
              <a:endParaRPr kumimoji="0" lang="en-US" altLang="en-US" sz="1050" b="1" i="1" u="none" strike="noStrike" kern="1200" cap="none" spc="0" normalizeH="0" baseline="30000" noProof="0" dirty="0">
                <a:ln>
                  <a:noFill/>
                </a:ln>
                <a:solidFill>
                  <a:srgbClr val="FF0000"/>
                </a:solidFill>
                <a:effectLst/>
                <a:uLnTx/>
                <a:uFillTx/>
                <a:latin typeface="Arial" panose="020B0604020202020204" pitchFamily="34" charset="0"/>
                <a:ea typeface="+mn-ea"/>
                <a:cs typeface="Arial" panose="020B0604020202020204" pitchFamily="34" charset="0"/>
              </a:endParaRPr>
            </a:p>
          </p:txBody>
        </p:sp>
        <p:sp>
          <p:nvSpPr>
            <p:cNvPr id="17" name="TextBox 62"/>
            <p:cNvSpPr txBox="1">
              <a:spLocks noChangeArrowheads="1"/>
            </p:cNvSpPr>
            <p:nvPr/>
          </p:nvSpPr>
          <p:spPr bwMode="auto">
            <a:xfrm>
              <a:off x="968121" y="2904490"/>
              <a:ext cx="1231027" cy="359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975"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Payment</a:t>
              </a:r>
            </a:p>
          </p:txBody>
        </p:sp>
      </p:grpSp>
      <p:cxnSp>
        <p:nvCxnSpPr>
          <p:cNvPr id="20" name="Straight Arrow Connector 19"/>
          <p:cNvCxnSpPr/>
          <p:nvPr/>
        </p:nvCxnSpPr>
        <p:spPr>
          <a:xfrm flipV="1">
            <a:off x="8206828" y="4060254"/>
            <a:ext cx="1574846" cy="295178"/>
          </a:xfrm>
          <a:prstGeom prst="straightConnector1">
            <a:avLst/>
          </a:prstGeom>
          <a:ln w="41275">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8193801" y="2959263"/>
            <a:ext cx="1587873" cy="203945"/>
          </a:xfrm>
          <a:prstGeom prst="straightConnector1">
            <a:avLst/>
          </a:prstGeom>
          <a:ln w="41275">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12" idx="2"/>
          </p:cNvCxnSpPr>
          <p:nvPr/>
        </p:nvCxnSpPr>
        <p:spPr>
          <a:xfrm>
            <a:off x="7490738" y="3480967"/>
            <a:ext cx="57708" cy="747575"/>
          </a:xfrm>
          <a:prstGeom prst="straightConnector1">
            <a:avLst/>
          </a:prstGeom>
          <a:ln w="41275">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2" name="Slide Number Placeholder 1">
            <a:extLst>
              <a:ext uri="{FF2B5EF4-FFF2-40B4-BE49-F238E27FC236}">
                <a16:creationId xmlns:a16="http://schemas.microsoft.com/office/drawing/2014/main" id="{58CABCB5-9E53-66DB-F542-FA3CE11A8A0C}"/>
              </a:ext>
            </a:extLst>
          </p:cNvPr>
          <p:cNvSpPr>
            <a:spLocks noGrp="1"/>
          </p:cNvSpPr>
          <p:nvPr>
            <p:ph type="sldNum" sz="quarter" idx="12"/>
          </p:nvPr>
        </p:nvSpPr>
        <p:spPr/>
        <p:txBody>
          <a:bodyPr/>
          <a:lstStyle/>
          <a:p>
            <a:fld id="{33943F3E-CE48-48F4-A664-D93E49928CBC}" type="slidenum">
              <a:rPr lang="en-US" smtClean="0"/>
              <a:pPr/>
              <a:t>41</a:t>
            </a:fld>
            <a:endParaRPr lang="en-US" dirty="0"/>
          </a:p>
        </p:txBody>
      </p:sp>
    </p:spTree>
    <p:extLst>
      <p:ext uri="{BB962C8B-B14F-4D97-AF65-F5344CB8AC3E}">
        <p14:creationId xmlns:p14="http://schemas.microsoft.com/office/powerpoint/2010/main" val="226872067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400" dirty="0">
                <a:latin typeface="Times New Roman" panose="02020603050405020304" pitchFamily="18" charset="0"/>
                <a:cs typeface="Times New Roman" panose="02020603050405020304" pitchFamily="18" charset="0"/>
              </a:rPr>
              <a:t>Proposal Preparation</a:t>
            </a:r>
          </a:p>
        </p:txBody>
      </p:sp>
      <p:sp>
        <p:nvSpPr>
          <p:cNvPr id="6" name="Content Placeholder 5"/>
          <p:cNvSpPr>
            <a:spLocks noGrp="1"/>
          </p:cNvSpPr>
          <p:nvPr>
            <p:ph idx="1"/>
          </p:nvPr>
        </p:nvSpPr>
        <p:spPr>
          <a:xfrm>
            <a:off x="1295400" y="1794831"/>
            <a:ext cx="9601200" cy="3565788"/>
          </a:xfrm>
        </p:spPr>
        <p:txBody>
          <a:bodyPr>
            <a:noAutofit/>
          </a:bodyPr>
          <a:lstStyle/>
          <a:p>
            <a:r>
              <a:rPr lang="en-US" sz="2400" b="1" dirty="0">
                <a:solidFill>
                  <a:srgbClr val="101D49"/>
                </a:solidFill>
                <a:latin typeface="Times New Roman" panose="02020603050405020304" pitchFamily="18" charset="0"/>
                <a:cs typeface="Times New Roman" panose="02020603050405020304" pitchFamily="18" charset="0"/>
              </a:rPr>
              <a:t>Buy Indiana </a:t>
            </a:r>
          </a:p>
          <a:p>
            <a:pPr lvl="1"/>
            <a:r>
              <a:rPr lang="en-US" i="0" dirty="0">
                <a:solidFill>
                  <a:srgbClr val="101D49"/>
                </a:solidFill>
                <a:latin typeface="Times New Roman" panose="02020603050405020304" pitchFamily="18" charset="0"/>
                <a:cs typeface="Times New Roman" panose="02020603050405020304" pitchFamily="18" charset="0"/>
              </a:rPr>
              <a:t>Respondent’s Buy Indiana status must be finalized by proposal due date.</a:t>
            </a:r>
          </a:p>
          <a:p>
            <a:pPr lvl="1"/>
            <a:r>
              <a:rPr lang="en-US" i="0" dirty="0">
                <a:solidFill>
                  <a:srgbClr val="101D49"/>
                </a:solidFill>
                <a:latin typeface="Times New Roman" panose="02020603050405020304" pitchFamily="18" charset="0"/>
                <a:cs typeface="Times New Roman" panose="02020603050405020304" pitchFamily="18" charset="0"/>
              </a:rPr>
              <a:t>It is the Respondent’s responsibility to confirm its Buy Indiana status for this portion of the process. </a:t>
            </a:r>
          </a:p>
          <a:p>
            <a:pPr lvl="1"/>
            <a:r>
              <a:rPr lang="en-US" i="0" dirty="0">
                <a:solidFill>
                  <a:srgbClr val="101D49"/>
                </a:solidFill>
                <a:latin typeface="Times New Roman" panose="02020603050405020304" pitchFamily="18" charset="0"/>
                <a:cs typeface="Times New Roman" panose="02020603050405020304" pitchFamily="18" charset="0"/>
              </a:rPr>
              <a:t>Respondent must clearly indicate which preference(s) they intend to claim in </a:t>
            </a:r>
            <a:r>
              <a:rPr lang="en-US" b="1" i="0" dirty="0">
                <a:solidFill>
                  <a:srgbClr val="101D49"/>
                </a:solidFill>
                <a:latin typeface="Times New Roman" panose="02020603050405020304" pitchFamily="18" charset="0"/>
                <a:cs typeface="Times New Roman" panose="02020603050405020304" pitchFamily="18" charset="0"/>
              </a:rPr>
              <a:t>Attachment J</a:t>
            </a:r>
            <a:r>
              <a:rPr lang="en-US" i="0" dirty="0">
                <a:solidFill>
                  <a:srgbClr val="101D49"/>
                </a:solidFill>
                <a:latin typeface="Times New Roman" panose="02020603050405020304" pitchFamily="18" charset="0"/>
                <a:cs typeface="Times New Roman" panose="02020603050405020304" pitchFamily="18" charset="0"/>
              </a:rPr>
              <a:t>.</a:t>
            </a:r>
            <a:r>
              <a:rPr lang="en-US" b="1" i="0" dirty="0">
                <a:solidFill>
                  <a:srgbClr val="101D49"/>
                </a:solidFill>
                <a:latin typeface="Times New Roman" panose="02020603050405020304" pitchFamily="18" charset="0"/>
                <a:cs typeface="Times New Roman" panose="02020603050405020304" pitchFamily="18" charset="0"/>
              </a:rPr>
              <a:t> </a:t>
            </a:r>
          </a:p>
          <a:p>
            <a:pPr lvl="1"/>
            <a:r>
              <a:rPr lang="en-US" i="0" dirty="0">
                <a:solidFill>
                  <a:srgbClr val="101D49"/>
                </a:solidFill>
                <a:latin typeface="Times New Roman" panose="02020603050405020304" pitchFamily="18" charset="0"/>
                <a:cs typeface="Times New Roman" panose="02020603050405020304" pitchFamily="18" charset="0"/>
              </a:rPr>
              <a:t>Respondents that wish to claim the Buy Indiana preference must have an email confirmation of their Buy Indiana status provided by buyindianainvest@idoa.in.gov included in the proposal response.  The email confirmation must have been provided from </a:t>
            </a:r>
            <a:r>
              <a:rPr lang="en-US" i="0" u="sng" dirty="0">
                <a:solidFill>
                  <a:srgbClr val="101D49"/>
                </a:solidFill>
                <a:latin typeface="Times New Roman" panose="02020603050405020304" pitchFamily="18" charset="0"/>
                <a:cs typeface="Times New Roman" panose="02020603050405020304" pitchFamily="18" charset="0"/>
              </a:rPr>
              <a:t>within one year </a:t>
            </a:r>
            <a:r>
              <a:rPr lang="en-US" i="0" dirty="0">
                <a:solidFill>
                  <a:srgbClr val="101D49"/>
                </a:solidFill>
                <a:latin typeface="Times New Roman" panose="02020603050405020304" pitchFamily="18" charset="0"/>
                <a:cs typeface="Times New Roman" panose="02020603050405020304" pitchFamily="18" charset="0"/>
              </a:rPr>
              <a:t>prior to the proposal due date.</a:t>
            </a:r>
          </a:p>
        </p:txBody>
      </p:sp>
      <p:sp>
        <p:nvSpPr>
          <p:cNvPr id="2" name="Slide Number Placeholder 1">
            <a:extLst>
              <a:ext uri="{FF2B5EF4-FFF2-40B4-BE49-F238E27FC236}">
                <a16:creationId xmlns:a16="http://schemas.microsoft.com/office/drawing/2014/main" id="{6B8ED64D-5EA9-AA7A-F99C-508A1D5DDC1E}"/>
              </a:ext>
            </a:extLst>
          </p:cNvPr>
          <p:cNvSpPr>
            <a:spLocks noGrp="1"/>
          </p:cNvSpPr>
          <p:nvPr>
            <p:ph type="sldNum" sz="quarter" idx="12"/>
          </p:nvPr>
        </p:nvSpPr>
        <p:spPr/>
        <p:txBody>
          <a:bodyPr/>
          <a:lstStyle/>
          <a:p>
            <a:fld id="{33943F3E-CE48-48F4-A664-D93E49928CBC}" type="slidenum">
              <a:rPr lang="en-US" smtClean="0"/>
              <a:pPr/>
              <a:t>42</a:t>
            </a:fld>
            <a:endParaRPr lang="en-US" dirty="0"/>
          </a:p>
        </p:txBody>
      </p:sp>
    </p:spTree>
    <p:extLst>
      <p:ext uri="{BB962C8B-B14F-4D97-AF65-F5344CB8AC3E}">
        <p14:creationId xmlns:p14="http://schemas.microsoft.com/office/powerpoint/2010/main" val="409027730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86577C-C49C-4332-B500-CF981441C1B0}"/>
              </a:ext>
            </a:extLst>
          </p:cNvPr>
          <p:cNvSpPr>
            <a:spLocks noGrp="1"/>
          </p:cNvSpPr>
          <p:nvPr>
            <p:ph type="title"/>
          </p:nvPr>
        </p:nvSpPr>
        <p:spPr>
          <a:xfrm>
            <a:off x="1371599" y="870860"/>
            <a:ext cx="9778753" cy="829157"/>
          </a:xfrm>
        </p:spPr>
        <p:txBody>
          <a:bodyPr/>
          <a:lstStyle/>
          <a:p>
            <a:r>
              <a:rPr lang="en-US" sz="3400" dirty="0">
                <a:latin typeface="Times New Roman" panose="02020603050405020304" pitchFamily="18" charset="0"/>
                <a:cs typeface="Times New Roman" panose="02020603050405020304" pitchFamily="18" charset="0"/>
              </a:rPr>
              <a:t>Proposal Preparation  </a:t>
            </a:r>
            <a:br>
              <a:rPr lang="en-US" sz="3200" dirty="0">
                <a:latin typeface="Times New Roman" panose="02020603050405020304" pitchFamily="18" charset="0"/>
                <a:cs typeface="Times New Roman" panose="02020603050405020304" pitchFamily="18" charset="0"/>
              </a:rPr>
            </a:br>
            <a:r>
              <a:rPr lang="en-US" sz="3000" dirty="0">
                <a:latin typeface="Times New Roman" panose="02020603050405020304" pitchFamily="18" charset="0"/>
                <a:cs typeface="Times New Roman" panose="02020603050405020304" pitchFamily="18" charset="0"/>
              </a:rPr>
              <a:t>Indiana Economic Impact Form (Attachment C)</a:t>
            </a:r>
          </a:p>
        </p:txBody>
      </p:sp>
      <p:sp>
        <p:nvSpPr>
          <p:cNvPr id="3" name="Content Placeholder 2">
            <a:extLst>
              <a:ext uri="{FF2B5EF4-FFF2-40B4-BE49-F238E27FC236}">
                <a16:creationId xmlns:a16="http://schemas.microsoft.com/office/drawing/2014/main" id="{AA0E29EA-E95C-4EAF-8E26-63E9A239F496}"/>
              </a:ext>
            </a:extLst>
          </p:cNvPr>
          <p:cNvSpPr>
            <a:spLocks noGrp="1"/>
          </p:cNvSpPr>
          <p:nvPr>
            <p:ph idx="1"/>
          </p:nvPr>
        </p:nvSpPr>
        <p:spPr>
          <a:xfrm>
            <a:off x="1371600" y="2286004"/>
            <a:ext cx="9601200" cy="3701136"/>
          </a:xfrm>
        </p:spPr>
        <p:txBody>
          <a:bodyPr>
            <a:normAutofit fontScale="92500" lnSpcReduction="10000"/>
          </a:bodyPr>
          <a:lstStyle/>
          <a:p>
            <a:r>
              <a:rPr lang="en-US" sz="2200" dirty="0">
                <a:solidFill>
                  <a:srgbClr val="101D49"/>
                </a:solidFill>
                <a:latin typeface="Times New Roman" panose="02020603050405020304" pitchFamily="18" charset="0"/>
                <a:cs typeface="Times New Roman" panose="02020603050405020304" pitchFamily="18" charset="0"/>
              </a:rPr>
              <a:t>Please complete the template provided for the IEI filling out information on tab Attachment C and tab FTE Details </a:t>
            </a:r>
          </a:p>
          <a:p>
            <a:r>
              <a:rPr lang="en-US" sz="2200" dirty="0">
                <a:solidFill>
                  <a:srgbClr val="101D49"/>
                </a:solidFill>
                <a:latin typeface="Times New Roman" panose="02020603050405020304" pitchFamily="18" charset="0"/>
                <a:cs typeface="Times New Roman" panose="02020603050405020304" pitchFamily="18" charset="0"/>
              </a:rPr>
              <a:t>Form must be signed on tab Attachment C, electronic signatures are acceptable </a:t>
            </a:r>
          </a:p>
          <a:p>
            <a:r>
              <a:rPr lang="en-US" sz="2200" dirty="0">
                <a:solidFill>
                  <a:srgbClr val="101D49"/>
                </a:solidFill>
                <a:latin typeface="Times New Roman" panose="02020603050405020304" pitchFamily="18" charset="0"/>
                <a:cs typeface="Times New Roman" panose="02020603050405020304" pitchFamily="18" charset="0"/>
              </a:rPr>
              <a:t>Complete only the yellow shaded cells on tab FTE Details </a:t>
            </a:r>
            <a:endParaRPr lang="en-US" sz="2200" b="1" i="0" dirty="0">
              <a:solidFill>
                <a:srgbClr val="101D49"/>
              </a:solidFill>
              <a:latin typeface="Times New Roman" panose="02020603050405020304" pitchFamily="18" charset="0"/>
              <a:cs typeface="Times New Roman" panose="02020603050405020304" pitchFamily="18" charset="0"/>
            </a:endParaRPr>
          </a:p>
          <a:p>
            <a:pPr lvl="1">
              <a:buFont typeface="Wingdings" panose="05000000000000000000" pitchFamily="2" charset="2"/>
              <a:buChar char="q"/>
            </a:pPr>
            <a:r>
              <a:rPr lang="en-US" sz="1800" i="0" dirty="0">
                <a:solidFill>
                  <a:srgbClr val="101D49"/>
                </a:solidFill>
                <a:latin typeface="Times New Roman" panose="02020603050405020304" pitchFamily="18" charset="0"/>
                <a:cs typeface="Times New Roman" panose="02020603050405020304" pitchFamily="18" charset="0"/>
              </a:rPr>
              <a:t>Definitions of FTE (Full-Time Equivalent)</a:t>
            </a:r>
          </a:p>
          <a:p>
            <a:pPr marL="0" indent="0">
              <a:buNone/>
            </a:pPr>
            <a:r>
              <a:rPr lang="en-US" sz="1700" dirty="0">
                <a:solidFill>
                  <a:srgbClr val="101D49"/>
                </a:solidFill>
                <a:latin typeface="Times New Roman" panose="02020603050405020304" pitchFamily="18" charset="0"/>
                <a:cs typeface="Times New Roman" panose="02020603050405020304" pitchFamily="18" charset="0"/>
              </a:rPr>
              <a:t>Examples:</a:t>
            </a:r>
          </a:p>
          <a:p>
            <a:pPr marL="0" indent="0">
              <a:buNone/>
            </a:pPr>
            <a:r>
              <a:rPr lang="en-US" sz="1700" dirty="0">
                <a:solidFill>
                  <a:srgbClr val="101D49"/>
                </a:solidFill>
                <a:latin typeface="Times New Roman" panose="02020603050405020304" pitchFamily="18" charset="0"/>
                <a:cs typeface="Times New Roman" panose="02020603050405020304" pitchFamily="18" charset="0"/>
              </a:rPr>
              <a:t>5 employees x 48 months (48 months working solely on this project) x 1 (time spent solely on this project) = 240 months / 48 months (length of contract) = 5 FTEs  </a:t>
            </a:r>
          </a:p>
          <a:p>
            <a:pPr marL="0" indent="0">
              <a:buNone/>
            </a:pPr>
            <a:r>
              <a:rPr lang="en-US" sz="1700" dirty="0">
                <a:solidFill>
                  <a:srgbClr val="101D49"/>
                </a:solidFill>
                <a:latin typeface="Times New Roman" panose="02020603050405020304" pitchFamily="18" charset="0"/>
                <a:cs typeface="Times New Roman" panose="02020603050405020304" pitchFamily="18" charset="0"/>
              </a:rPr>
              <a:t>3 employees x 48 months x .5 (splitting time equally between 2 projects) = 72 months / 48 months = 1.5 FTEs</a:t>
            </a:r>
          </a:p>
          <a:p>
            <a:pPr marL="0" indent="0">
              <a:buNone/>
            </a:pPr>
            <a:r>
              <a:rPr lang="en-US" sz="1700" dirty="0">
                <a:solidFill>
                  <a:srgbClr val="101D49"/>
                </a:solidFill>
                <a:latin typeface="Times New Roman" panose="02020603050405020304" pitchFamily="18" charset="0"/>
                <a:cs typeface="Times New Roman" panose="02020603050405020304" pitchFamily="18" charset="0"/>
              </a:rPr>
              <a:t>2 employees x 12 months (12 months dedicated solely to this project) x 1 (time spent solely on this project) = 24 months / 48 months = .5 FTEs</a:t>
            </a:r>
          </a:p>
        </p:txBody>
      </p:sp>
      <p:sp>
        <p:nvSpPr>
          <p:cNvPr id="4" name="Slide Number Placeholder 3">
            <a:extLst>
              <a:ext uri="{FF2B5EF4-FFF2-40B4-BE49-F238E27FC236}">
                <a16:creationId xmlns:a16="http://schemas.microsoft.com/office/drawing/2014/main" id="{9CD4D82E-09B7-F460-23FC-AB21F8DB12DC}"/>
              </a:ext>
            </a:extLst>
          </p:cNvPr>
          <p:cNvSpPr>
            <a:spLocks noGrp="1"/>
          </p:cNvSpPr>
          <p:nvPr>
            <p:ph type="sldNum" sz="quarter" idx="12"/>
          </p:nvPr>
        </p:nvSpPr>
        <p:spPr/>
        <p:txBody>
          <a:bodyPr/>
          <a:lstStyle/>
          <a:p>
            <a:fld id="{33943F3E-CE48-48F4-A664-D93E49928CBC}" type="slidenum">
              <a:rPr lang="en-US" smtClean="0"/>
              <a:pPr/>
              <a:t>43</a:t>
            </a:fld>
            <a:endParaRPr lang="en-US" dirty="0"/>
          </a:p>
        </p:txBody>
      </p:sp>
    </p:spTree>
    <p:extLst>
      <p:ext uri="{BB962C8B-B14F-4D97-AF65-F5344CB8AC3E}">
        <p14:creationId xmlns:p14="http://schemas.microsoft.com/office/powerpoint/2010/main" val="214454785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Submission Requirements</a:t>
            </a:r>
            <a:br>
              <a:rPr lang="en-US" dirty="0">
                <a:latin typeface="Garamond" panose="02020404030301010803" pitchFamily="18" charset="0"/>
              </a:rPr>
            </a:br>
            <a:endParaRPr lang="en-US" dirty="0">
              <a:latin typeface="Garamond" panose="02020404030301010803" pitchFamily="18" charset="0"/>
            </a:endParaRPr>
          </a:p>
        </p:txBody>
      </p:sp>
      <p:sp>
        <p:nvSpPr>
          <p:cNvPr id="6" name="Content Placeholder 5"/>
          <p:cNvSpPr>
            <a:spLocks noGrp="1"/>
          </p:cNvSpPr>
          <p:nvPr>
            <p:ph idx="1"/>
          </p:nvPr>
        </p:nvSpPr>
        <p:spPr>
          <a:xfrm>
            <a:off x="1371599" y="1848255"/>
            <a:ext cx="9741877" cy="4357992"/>
          </a:xfrm>
        </p:spPr>
        <p:txBody>
          <a:bodyPr>
            <a:normAutofit fontScale="55000" lnSpcReduction="20000"/>
          </a:bodyPr>
          <a:lstStyle/>
          <a:p>
            <a:pPr marL="0" indent="0">
              <a:buNone/>
            </a:pPr>
            <a:r>
              <a:rPr lang="en-US" sz="3200" dirty="0">
                <a:solidFill>
                  <a:srgbClr val="101D49"/>
                </a:solidFill>
                <a:latin typeface="Times New Roman" panose="02020603050405020304" pitchFamily="18" charset="0"/>
                <a:cs typeface="Times New Roman" panose="02020603050405020304" pitchFamily="18" charset="0"/>
              </a:rPr>
              <a:t>All submissions must be made through a </a:t>
            </a:r>
            <a:r>
              <a:rPr lang="en-US" sz="3200" b="1" i="1" dirty="0">
                <a:solidFill>
                  <a:srgbClr val="101D49"/>
                </a:solidFill>
                <a:latin typeface="Times New Roman" panose="02020603050405020304" pitchFamily="18" charset="0"/>
                <a:cs typeface="Times New Roman" panose="02020603050405020304" pitchFamily="18" charset="0"/>
              </a:rPr>
              <a:t>two-part</a:t>
            </a:r>
            <a:r>
              <a:rPr lang="en-US" sz="3200" dirty="0">
                <a:solidFill>
                  <a:srgbClr val="101D49"/>
                </a:solidFill>
                <a:latin typeface="Times New Roman" panose="02020603050405020304" pitchFamily="18" charset="0"/>
                <a:cs typeface="Times New Roman" panose="02020603050405020304" pitchFamily="18" charset="0"/>
              </a:rPr>
              <a:t> process as described in RFP Sections 2.1. </a:t>
            </a:r>
          </a:p>
          <a:p>
            <a:r>
              <a:rPr lang="en-US" sz="3200" b="1" dirty="0">
                <a:solidFill>
                  <a:srgbClr val="101D49"/>
                </a:solidFill>
                <a:latin typeface="Times New Roman" panose="02020603050405020304" pitchFamily="18" charset="0"/>
                <a:cs typeface="Times New Roman" panose="02020603050405020304" pitchFamily="18" charset="0"/>
              </a:rPr>
              <a:t>Part One: Procurement Submission Form</a:t>
            </a:r>
          </a:p>
          <a:p>
            <a:pPr lvl="1"/>
            <a:r>
              <a:rPr lang="en-US" sz="2900" i="0" dirty="0">
                <a:solidFill>
                  <a:srgbClr val="101D49"/>
                </a:solidFill>
                <a:latin typeface="Times New Roman" panose="02020603050405020304" pitchFamily="18" charset="0"/>
                <a:cs typeface="Times New Roman" panose="02020603050405020304" pitchFamily="18" charset="0"/>
              </a:rPr>
              <a:t>Form is available via the </a:t>
            </a:r>
            <a:r>
              <a:rPr lang="en-US" sz="2900" i="0" dirty="0">
                <a:solidFill>
                  <a:srgbClr val="101D49"/>
                </a:solidFill>
                <a:latin typeface="Times New Roman" panose="02020603050405020304" pitchFamily="18" charset="0"/>
                <a:cs typeface="Times New Roman" panose="02020603050405020304" pitchFamily="18" charset="0"/>
                <a:hlinkClick r:id="rId3"/>
              </a:rPr>
              <a:t>Procurement Submission Form </a:t>
            </a:r>
            <a:r>
              <a:rPr lang="en-US" sz="2900" i="0" dirty="0">
                <a:solidFill>
                  <a:srgbClr val="101D49"/>
                </a:solidFill>
                <a:latin typeface="Times New Roman" panose="02020603050405020304" pitchFamily="18" charset="0"/>
                <a:cs typeface="Times New Roman" panose="02020603050405020304" pitchFamily="18" charset="0"/>
              </a:rPr>
              <a:t>link on the </a:t>
            </a:r>
            <a:r>
              <a:rPr lang="en-US" sz="2900" i="0" dirty="0">
                <a:solidFill>
                  <a:srgbClr val="101D49"/>
                </a:solidFill>
                <a:latin typeface="Times New Roman" panose="02020603050405020304" pitchFamily="18" charset="0"/>
                <a:cs typeface="Times New Roman" panose="02020603050405020304" pitchFamily="18" charset="0"/>
                <a:hlinkClick r:id="rId4"/>
              </a:rPr>
              <a:t>Current Business Opportunities </a:t>
            </a:r>
            <a:r>
              <a:rPr lang="en-US" sz="2900" i="0" dirty="0">
                <a:solidFill>
                  <a:srgbClr val="101D49"/>
                </a:solidFill>
                <a:latin typeface="Times New Roman" panose="02020603050405020304" pitchFamily="18" charset="0"/>
                <a:cs typeface="Times New Roman" panose="02020603050405020304" pitchFamily="18" charset="0"/>
              </a:rPr>
              <a:t>page. </a:t>
            </a:r>
          </a:p>
          <a:p>
            <a:pPr lvl="1"/>
            <a:r>
              <a:rPr lang="en-US" sz="2900" i="0" dirty="0">
                <a:solidFill>
                  <a:srgbClr val="101D49"/>
                </a:solidFill>
                <a:latin typeface="Times New Roman" panose="02020603050405020304" pitchFamily="18" charset="0"/>
                <a:cs typeface="Times New Roman" panose="02020603050405020304" pitchFamily="18" charset="0"/>
              </a:rPr>
              <a:t>All fields must be completed, including uploading the Executive Summary and Attestation Form</a:t>
            </a:r>
          </a:p>
          <a:p>
            <a:pPr lvl="1"/>
            <a:r>
              <a:rPr lang="en-US" sz="2900" i="0" dirty="0">
                <a:solidFill>
                  <a:srgbClr val="101D49"/>
                </a:solidFill>
                <a:latin typeface="Times New Roman" panose="02020603050405020304" pitchFamily="18" charset="0"/>
                <a:cs typeface="Times New Roman" panose="02020603050405020304" pitchFamily="18" charset="0"/>
              </a:rPr>
              <a:t>The form must be submitted by the Part One due date and time listed in Section 1.24. Failure to submit the forms or submission after the due date and time will result in disqualification.</a:t>
            </a:r>
          </a:p>
          <a:p>
            <a:r>
              <a:rPr lang="en-US" sz="3300" b="1" dirty="0">
                <a:solidFill>
                  <a:srgbClr val="101D49"/>
                </a:solidFill>
                <a:latin typeface="Times New Roman" panose="02020603050405020304" pitchFamily="18" charset="0"/>
                <a:cs typeface="Times New Roman" panose="02020603050405020304" pitchFamily="18" charset="0"/>
              </a:rPr>
              <a:t>Part Two: Receipt of Proposals on Flash Drives</a:t>
            </a:r>
          </a:p>
          <a:p>
            <a:pPr lvl="1"/>
            <a:r>
              <a:rPr lang="en-US" sz="2900" i="0" dirty="0">
                <a:solidFill>
                  <a:srgbClr val="101D49"/>
                </a:solidFill>
                <a:latin typeface="Times New Roman" panose="02020603050405020304" pitchFamily="18" charset="0"/>
                <a:cs typeface="Times New Roman" panose="02020603050405020304" pitchFamily="18" charset="0"/>
              </a:rPr>
              <a:t>Proposal files must be mailed to the address listed in Section 1.8.</a:t>
            </a:r>
          </a:p>
          <a:p>
            <a:pPr lvl="1"/>
            <a:r>
              <a:rPr lang="en-US" sz="2900" i="0" dirty="0">
                <a:solidFill>
                  <a:srgbClr val="101D49"/>
                </a:solidFill>
                <a:latin typeface="Times New Roman" panose="02020603050405020304" pitchFamily="18" charset="0"/>
                <a:cs typeface="Times New Roman" panose="02020603050405020304" pitchFamily="18" charset="0"/>
              </a:rPr>
              <a:t>The proposal must be received by the Part Two due date and time listed in Section 1.24. Failure to submit the flash drive by the due date and time will result in disqualification.</a:t>
            </a:r>
            <a:endParaRPr lang="en-US" sz="2900" b="1" dirty="0">
              <a:solidFill>
                <a:srgbClr val="101D49"/>
              </a:solidFill>
              <a:latin typeface="Times New Roman" panose="02020603050405020304" pitchFamily="18" charset="0"/>
              <a:cs typeface="Times New Roman" panose="02020603050405020304" pitchFamily="18" charset="0"/>
            </a:endParaRPr>
          </a:p>
          <a:p>
            <a:r>
              <a:rPr lang="en-US" sz="3300" b="1" dirty="0">
                <a:solidFill>
                  <a:srgbClr val="101D49"/>
                </a:solidFill>
                <a:latin typeface="Times New Roman" panose="02020603050405020304" pitchFamily="18" charset="0"/>
                <a:cs typeface="Times New Roman" panose="02020603050405020304" pitchFamily="18" charset="0"/>
              </a:rPr>
              <a:t>You must be a registered bidder to submit a proposal. </a:t>
            </a:r>
          </a:p>
          <a:p>
            <a:pPr lvl="1"/>
            <a:r>
              <a:rPr lang="en-US" sz="2900" i="0" dirty="0">
                <a:solidFill>
                  <a:srgbClr val="101D49"/>
                </a:solidFill>
                <a:latin typeface="Times New Roman" panose="02020603050405020304" pitchFamily="18" charset="0"/>
                <a:cs typeface="Times New Roman" panose="02020603050405020304" pitchFamily="18" charset="0"/>
              </a:rPr>
              <a:t>Please refer to the </a:t>
            </a:r>
            <a:r>
              <a:rPr lang="en-US" sz="2900" i="0" dirty="0">
                <a:solidFill>
                  <a:srgbClr val="101D49"/>
                </a:solidFill>
                <a:latin typeface="Times New Roman" panose="02020603050405020304" pitchFamily="18" charset="0"/>
                <a:cs typeface="Times New Roman" panose="02020603050405020304" pitchFamily="18" charset="0"/>
                <a:hlinkClick r:id="rId5"/>
              </a:rPr>
              <a:t>Bidder Registration </a:t>
            </a:r>
            <a:r>
              <a:rPr lang="en-US" sz="2900" i="0" dirty="0">
                <a:solidFill>
                  <a:srgbClr val="101D49"/>
                </a:solidFill>
                <a:latin typeface="Times New Roman" panose="02020603050405020304" pitchFamily="18" charset="0"/>
                <a:cs typeface="Times New Roman" panose="02020603050405020304" pitchFamily="18" charset="0"/>
              </a:rPr>
              <a:t>tutorial page for instructions about creating or updating your Bidder Profile. </a:t>
            </a:r>
          </a:p>
          <a:p>
            <a:pPr marL="0" indent="0">
              <a:buNone/>
            </a:pPr>
            <a:r>
              <a:rPr lang="en-US" sz="2900" b="1" dirty="0">
                <a:solidFill>
                  <a:srgbClr val="FF0000"/>
                </a:solidFill>
                <a:latin typeface="Times New Roman" panose="02020603050405020304" pitchFamily="18" charset="0"/>
                <a:cs typeface="Times New Roman" panose="02020603050405020304" pitchFamily="18" charset="0"/>
              </a:rPr>
              <a:t>It is your responsibility to ensure that all required documents and forms are submitted prior to the due dates. Failure to complete or submit required documents and forms may result in disqualification or loss of points. </a:t>
            </a:r>
          </a:p>
        </p:txBody>
      </p:sp>
      <p:sp>
        <p:nvSpPr>
          <p:cNvPr id="2" name="Slide Number Placeholder 1">
            <a:extLst>
              <a:ext uri="{FF2B5EF4-FFF2-40B4-BE49-F238E27FC236}">
                <a16:creationId xmlns:a16="http://schemas.microsoft.com/office/drawing/2014/main" id="{9C44EFCC-C275-5819-900B-CEC30B5BCCDE}"/>
              </a:ext>
            </a:extLst>
          </p:cNvPr>
          <p:cNvSpPr>
            <a:spLocks noGrp="1"/>
          </p:cNvSpPr>
          <p:nvPr>
            <p:ph type="sldNum" sz="quarter" idx="12"/>
          </p:nvPr>
        </p:nvSpPr>
        <p:spPr/>
        <p:txBody>
          <a:bodyPr/>
          <a:lstStyle/>
          <a:p>
            <a:fld id="{33943F3E-CE48-48F4-A664-D93E49928CBC}" type="slidenum">
              <a:rPr lang="en-US" smtClean="0"/>
              <a:pPr/>
              <a:t>44</a:t>
            </a:fld>
            <a:endParaRPr lang="en-US" dirty="0"/>
          </a:p>
        </p:txBody>
      </p:sp>
    </p:spTree>
    <p:extLst>
      <p:ext uri="{BB962C8B-B14F-4D97-AF65-F5344CB8AC3E}">
        <p14:creationId xmlns:p14="http://schemas.microsoft.com/office/powerpoint/2010/main" val="194582012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latin typeface="Times New Roman" panose="02020603050405020304" pitchFamily="18" charset="0"/>
                <a:cs typeface="Times New Roman" panose="02020603050405020304" pitchFamily="18" charset="0"/>
              </a:rPr>
              <a:t>Optional Submission Forms/Documents </a:t>
            </a:r>
          </a:p>
        </p:txBody>
      </p:sp>
      <p:sp>
        <p:nvSpPr>
          <p:cNvPr id="3" name="Content Placeholder 2"/>
          <p:cNvSpPr>
            <a:spLocks noGrp="1"/>
          </p:cNvSpPr>
          <p:nvPr>
            <p:ph idx="1"/>
          </p:nvPr>
        </p:nvSpPr>
        <p:spPr>
          <a:xfrm>
            <a:off x="2537995" y="4653694"/>
            <a:ext cx="6818495" cy="829157"/>
          </a:xfrm>
        </p:spPr>
        <p:txBody>
          <a:bodyPr>
            <a:normAutofit/>
          </a:bodyPr>
          <a:lstStyle/>
          <a:p>
            <a:pPr marL="0" indent="0">
              <a:buNone/>
            </a:pPr>
            <a:r>
              <a:rPr lang="en-US" sz="1900" b="1" dirty="0">
                <a:solidFill>
                  <a:srgbClr val="FF0000"/>
                </a:solidFill>
                <a:latin typeface="Garamond" panose="02020404030301010803" pitchFamily="18" charset="0"/>
              </a:rPr>
              <a:t>Submission of these documents is optional and does not impact your ability to submit a proposal. </a:t>
            </a:r>
          </a:p>
        </p:txBody>
      </p:sp>
      <p:graphicFrame>
        <p:nvGraphicFramePr>
          <p:cNvPr id="6" name="Table 5">
            <a:extLst>
              <a:ext uri="{FF2B5EF4-FFF2-40B4-BE49-F238E27FC236}">
                <a16:creationId xmlns:a16="http://schemas.microsoft.com/office/drawing/2014/main" id="{7876F7DA-A0EB-403E-B937-0330DC8B0A2B}"/>
              </a:ext>
            </a:extLst>
          </p:cNvPr>
          <p:cNvGraphicFramePr>
            <a:graphicFrameLocks noGrp="1"/>
          </p:cNvGraphicFramePr>
          <p:nvPr>
            <p:extLst>
              <p:ext uri="{D42A27DB-BD31-4B8C-83A1-F6EECF244321}">
                <p14:modId xmlns:p14="http://schemas.microsoft.com/office/powerpoint/2010/main" val="195572553"/>
              </p:ext>
            </p:extLst>
          </p:nvPr>
        </p:nvGraphicFramePr>
        <p:xfrm>
          <a:off x="2389239" y="2452142"/>
          <a:ext cx="7116008" cy="1920685"/>
        </p:xfrm>
        <a:graphic>
          <a:graphicData uri="http://schemas.openxmlformats.org/drawingml/2006/table">
            <a:tbl>
              <a:tblPr firstRow="1" firstCol="1" bandRow="1"/>
              <a:tblGrid>
                <a:gridCol w="1245759">
                  <a:extLst>
                    <a:ext uri="{9D8B030D-6E8A-4147-A177-3AD203B41FA5}">
                      <a16:colId xmlns:a16="http://schemas.microsoft.com/office/drawing/2014/main" val="815048848"/>
                    </a:ext>
                  </a:extLst>
                </a:gridCol>
                <a:gridCol w="5870249">
                  <a:extLst>
                    <a:ext uri="{9D8B030D-6E8A-4147-A177-3AD203B41FA5}">
                      <a16:colId xmlns:a16="http://schemas.microsoft.com/office/drawing/2014/main" val="1623914326"/>
                    </a:ext>
                  </a:extLst>
                </a:gridCol>
              </a:tblGrid>
              <a:tr h="270805">
                <a:tc>
                  <a:txBody>
                    <a:bodyPr/>
                    <a:lstStyle/>
                    <a:p>
                      <a:pPr marL="0" marR="0" algn="l" defTabSz="914377" rtl="0" eaLnBrk="1" latinLnBrk="0" hangingPunct="1">
                        <a:lnSpc>
                          <a:spcPct val="89000"/>
                        </a:lnSpc>
                        <a:spcBef>
                          <a:spcPct val="0"/>
                        </a:spcBef>
                        <a:spcAft>
                          <a:spcPts val="0"/>
                        </a:spcAft>
                        <a:buNone/>
                      </a:pPr>
                      <a:r>
                        <a:rPr lang="en-US" sz="2000" b="1" kern="1200" baseline="0" dirty="0">
                          <a:solidFill>
                            <a:srgbClr val="101D49"/>
                          </a:solidFill>
                          <a:latin typeface="Garamond" panose="02020404030301010803" pitchFamily="18" charset="0"/>
                          <a:ea typeface="+mj-ea"/>
                          <a:cs typeface="+mj-cs"/>
                        </a:rPr>
                        <a:t>Due Date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0" marR="0" algn="l" defTabSz="914377" rtl="0" eaLnBrk="1" latinLnBrk="0" hangingPunct="1">
                        <a:lnSpc>
                          <a:spcPct val="89000"/>
                        </a:lnSpc>
                        <a:spcBef>
                          <a:spcPct val="0"/>
                        </a:spcBef>
                        <a:spcAft>
                          <a:spcPts val="0"/>
                        </a:spcAft>
                        <a:buNone/>
                      </a:pPr>
                      <a:r>
                        <a:rPr lang="en-US" sz="2000" b="1" kern="1200" baseline="0" dirty="0">
                          <a:solidFill>
                            <a:srgbClr val="101D49"/>
                          </a:solidFill>
                          <a:latin typeface="Garamond" panose="02020404030301010803" pitchFamily="18" charset="0"/>
                          <a:ea typeface="+mj-ea"/>
                          <a:cs typeface="+mj-cs"/>
                        </a:rPr>
                        <a:t>Document/Form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3349723759"/>
                  </a:ext>
                </a:extLst>
              </a:tr>
              <a:tr h="495866">
                <a:tc>
                  <a:txBody>
                    <a:bodyPr/>
                    <a:lstStyle/>
                    <a:p>
                      <a:pPr marL="0" marR="0" algn="ctr">
                        <a:spcBef>
                          <a:spcPts val="0"/>
                        </a:spcBef>
                        <a:spcAft>
                          <a:spcPts val="0"/>
                        </a:spcAft>
                      </a:pPr>
                      <a:r>
                        <a:rPr lang="en-US" sz="1800" i="0" kern="1200" baseline="0" dirty="0">
                          <a:solidFill>
                            <a:srgbClr val="101D49"/>
                          </a:solidFill>
                          <a:latin typeface="Garamond" pitchFamily="18" charset="0"/>
                          <a:ea typeface="+mn-ea"/>
                          <a:cs typeface="+mn-cs"/>
                        </a:rPr>
                        <a:t>May 23, 2023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377" rtl="0" eaLnBrk="1" latinLnBrk="0" hangingPunct="1">
                        <a:spcBef>
                          <a:spcPts val="0"/>
                        </a:spcBef>
                        <a:spcAft>
                          <a:spcPts val="0"/>
                        </a:spcAft>
                      </a:pPr>
                      <a:r>
                        <a:rPr lang="en-US" sz="1800" i="0" kern="1200" baseline="0" dirty="0">
                          <a:solidFill>
                            <a:srgbClr val="101D49"/>
                          </a:solidFill>
                          <a:latin typeface="Garamond" pitchFamily="18" charset="0"/>
                          <a:ea typeface="+mn-ea"/>
                          <a:cs typeface="+mn-cs"/>
                        </a:rPr>
                        <a:t>Pre-Proposal Networking Opportunity (Attachment I)</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98419319"/>
                  </a:ext>
                </a:extLst>
              </a:tr>
              <a:tr h="478166">
                <a:tc>
                  <a:txBody>
                    <a:bodyPr/>
                    <a:lstStyle/>
                    <a:p>
                      <a:pPr marL="0" marR="0" algn="ctr">
                        <a:spcBef>
                          <a:spcPts val="0"/>
                        </a:spcBef>
                        <a:spcAft>
                          <a:spcPts val="0"/>
                        </a:spcAft>
                      </a:pPr>
                      <a:r>
                        <a:rPr lang="en-US" sz="1800" i="0" kern="1200" baseline="0" dirty="0">
                          <a:solidFill>
                            <a:srgbClr val="101D49"/>
                          </a:solidFill>
                          <a:latin typeface="Garamond" pitchFamily="18" charset="0"/>
                          <a:ea typeface="+mn-ea"/>
                          <a:cs typeface="+mn-cs"/>
                        </a:rPr>
                        <a:t>May 23, 2023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i="0" kern="1200" baseline="0" dirty="0">
                          <a:solidFill>
                            <a:srgbClr val="101D49"/>
                          </a:solidFill>
                          <a:latin typeface="Garamond" pitchFamily="18" charset="0"/>
                          <a:ea typeface="+mn-ea"/>
                          <a:cs typeface="+mn-cs"/>
                        </a:rPr>
                        <a:t>Questions and Answers Form (Attachment 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86652406"/>
                  </a:ext>
                </a:extLst>
              </a:tr>
              <a:tr h="478166">
                <a:tc>
                  <a:txBody>
                    <a:bodyPr/>
                    <a:lstStyle/>
                    <a:p>
                      <a:pPr marL="0" marR="0" algn="ctr">
                        <a:spcBef>
                          <a:spcPts val="0"/>
                        </a:spcBef>
                        <a:spcAft>
                          <a:spcPts val="0"/>
                        </a:spcAft>
                      </a:pPr>
                      <a:r>
                        <a:rPr lang="en-US" sz="1800" i="0" kern="1200" baseline="0" dirty="0">
                          <a:solidFill>
                            <a:srgbClr val="101D49"/>
                          </a:solidFill>
                          <a:latin typeface="Garamond" pitchFamily="18" charset="0"/>
                          <a:ea typeface="+mn-ea"/>
                          <a:cs typeface="+mn-cs"/>
                        </a:rPr>
                        <a:t>June 8, </a:t>
                      </a:r>
                    </a:p>
                    <a:p>
                      <a:pPr marL="0" marR="0" algn="ctr">
                        <a:spcBef>
                          <a:spcPts val="0"/>
                        </a:spcBef>
                        <a:spcAft>
                          <a:spcPts val="0"/>
                        </a:spcAft>
                      </a:pPr>
                      <a:r>
                        <a:rPr lang="en-US" sz="1800" i="0" kern="1200" baseline="0" dirty="0">
                          <a:solidFill>
                            <a:srgbClr val="101D49"/>
                          </a:solidFill>
                          <a:latin typeface="Garamond" pitchFamily="18" charset="0"/>
                          <a:ea typeface="+mn-ea"/>
                          <a:cs typeface="+mn-cs"/>
                        </a:rPr>
                        <a:t>2023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i="0" kern="1200" baseline="0" dirty="0">
                          <a:solidFill>
                            <a:srgbClr val="101D49"/>
                          </a:solidFill>
                          <a:latin typeface="Garamond" pitchFamily="18" charset="0"/>
                          <a:ea typeface="+mn-ea"/>
                          <a:cs typeface="+mn-cs"/>
                        </a:rPr>
                        <a:t>Letter of Intent to Respond Form (Attachment K)</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6371209"/>
                  </a:ext>
                </a:extLst>
              </a:tr>
            </a:tbl>
          </a:graphicData>
        </a:graphic>
      </p:graphicFrame>
      <p:sp>
        <p:nvSpPr>
          <p:cNvPr id="4" name="Slide Number Placeholder 3">
            <a:extLst>
              <a:ext uri="{FF2B5EF4-FFF2-40B4-BE49-F238E27FC236}">
                <a16:creationId xmlns:a16="http://schemas.microsoft.com/office/drawing/2014/main" id="{20465890-DA98-1A59-841E-D87FAB557FCB}"/>
              </a:ext>
            </a:extLst>
          </p:cNvPr>
          <p:cNvSpPr>
            <a:spLocks noGrp="1"/>
          </p:cNvSpPr>
          <p:nvPr>
            <p:ph type="sldNum" sz="quarter" idx="12"/>
          </p:nvPr>
        </p:nvSpPr>
        <p:spPr/>
        <p:txBody>
          <a:bodyPr/>
          <a:lstStyle/>
          <a:p>
            <a:fld id="{33943F3E-CE48-48F4-A664-D93E49928CBC}" type="slidenum">
              <a:rPr lang="en-US" smtClean="0"/>
              <a:pPr/>
              <a:t>45</a:t>
            </a:fld>
            <a:endParaRPr lang="en-US" dirty="0"/>
          </a:p>
        </p:txBody>
      </p:sp>
    </p:spTree>
    <p:extLst>
      <p:ext uri="{BB962C8B-B14F-4D97-AF65-F5344CB8AC3E}">
        <p14:creationId xmlns:p14="http://schemas.microsoft.com/office/powerpoint/2010/main" val="149384539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latin typeface="Times New Roman" panose="02020603050405020304" pitchFamily="18" charset="0"/>
                <a:cs typeface="Times New Roman" panose="02020603050405020304" pitchFamily="18" charset="0"/>
              </a:rPr>
              <a:t>Required Submission Forms/Documents </a:t>
            </a:r>
          </a:p>
        </p:txBody>
      </p:sp>
      <p:sp>
        <p:nvSpPr>
          <p:cNvPr id="3" name="Content Placeholder 2"/>
          <p:cNvSpPr>
            <a:spLocks noGrp="1"/>
          </p:cNvSpPr>
          <p:nvPr>
            <p:ph idx="1"/>
          </p:nvPr>
        </p:nvSpPr>
        <p:spPr>
          <a:xfrm>
            <a:off x="1371600" y="5742432"/>
            <a:ext cx="9296400" cy="880417"/>
          </a:xfrm>
        </p:spPr>
        <p:txBody>
          <a:bodyPr>
            <a:normAutofit/>
          </a:bodyPr>
          <a:lstStyle/>
          <a:p>
            <a:pPr marL="0" marR="0" lvl="0" indent="0" fontAlgn="auto">
              <a:buClrTx/>
              <a:buSzTx/>
              <a:buNone/>
              <a:tabLst/>
              <a:defRPr/>
            </a:pPr>
            <a:r>
              <a:rPr lang="en-US" sz="1200" b="1" dirty="0">
                <a:solidFill>
                  <a:srgbClr val="FF0000"/>
                </a:solidFill>
                <a:latin typeface="Times New Roman" panose="02020603050405020304" pitchFamily="18" charset="0"/>
                <a:cs typeface="Times New Roman" panose="02020603050405020304" pitchFamily="18" charset="0"/>
              </a:rPr>
              <a:t>Use the templates provided for all responses and do not alter any templates.</a:t>
            </a:r>
          </a:p>
          <a:p>
            <a:pPr marL="0" indent="0">
              <a:buNone/>
            </a:pPr>
            <a:r>
              <a:rPr lang="en-US" sz="1200" b="1" dirty="0">
                <a:solidFill>
                  <a:srgbClr val="FF0000"/>
                </a:solidFill>
                <a:latin typeface="Times New Roman" panose="02020603050405020304" pitchFamily="18" charset="0"/>
                <a:cs typeface="Times New Roman" panose="02020603050405020304" pitchFamily="18" charset="0"/>
              </a:rPr>
              <a:t>Responses must be submitted per the RFP instructions. See RFP Sections 1.8 and 2.1 for additional details. Late submissions, emailed or hand-delivered submissions will not be accepted.</a:t>
            </a:r>
          </a:p>
          <a:p>
            <a:endParaRPr lang="en-US" b="1" dirty="0">
              <a:latin typeface="Times New Roman" panose="02020603050405020304" pitchFamily="18" charset="0"/>
              <a:cs typeface="Times New Roman" panose="02020603050405020304" pitchFamily="18" charset="0"/>
            </a:endParaRPr>
          </a:p>
        </p:txBody>
      </p:sp>
      <p:graphicFrame>
        <p:nvGraphicFramePr>
          <p:cNvPr id="6" name="Table 3">
            <a:extLst>
              <a:ext uri="{FF2B5EF4-FFF2-40B4-BE49-F238E27FC236}">
                <a16:creationId xmlns:a16="http://schemas.microsoft.com/office/drawing/2014/main" id="{7876F7DA-A0EB-403E-B937-0330DC8B0A2B}"/>
              </a:ext>
            </a:extLst>
          </p:cNvPr>
          <p:cNvGraphicFramePr>
            <a:graphicFrameLocks noGrp="1"/>
          </p:cNvGraphicFramePr>
          <p:nvPr>
            <p:extLst>
              <p:ext uri="{D42A27DB-BD31-4B8C-83A1-F6EECF244321}">
                <p14:modId xmlns:p14="http://schemas.microsoft.com/office/powerpoint/2010/main" val="2280079025"/>
              </p:ext>
            </p:extLst>
          </p:nvPr>
        </p:nvGraphicFramePr>
        <p:xfrm>
          <a:off x="1371600" y="1850903"/>
          <a:ext cx="9143999" cy="3901758"/>
        </p:xfrm>
        <a:graphic>
          <a:graphicData uri="http://schemas.openxmlformats.org/drawingml/2006/table">
            <a:tbl>
              <a:tblPr firstRow="1" firstCol="1" bandRow="1"/>
              <a:tblGrid>
                <a:gridCol w="1679123">
                  <a:extLst>
                    <a:ext uri="{9D8B030D-6E8A-4147-A177-3AD203B41FA5}">
                      <a16:colId xmlns:a16="http://schemas.microsoft.com/office/drawing/2014/main" val="815048848"/>
                    </a:ext>
                  </a:extLst>
                </a:gridCol>
                <a:gridCol w="7464876">
                  <a:extLst>
                    <a:ext uri="{9D8B030D-6E8A-4147-A177-3AD203B41FA5}">
                      <a16:colId xmlns:a16="http://schemas.microsoft.com/office/drawing/2014/main" val="1623914326"/>
                    </a:ext>
                  </a:extLst>
                </a:gridCol>
              </a:tblGrid>
              <a:tr h="242056">
                <a:tc>
                  <a:txBody>
                    <a:bodyPr/>
                    <a:lstStyle/>
                    <a:p>
                      <a:pPr marL="0" marR="0" algn="l" defTabSz="914377" rtl="0" eaLnBrk="1" latinLnBrk="0" hangingPunct="1">
                        <a:lnSpc>
                          <a:spcPct val="89000"/>
                        </a:lnSpc>
                        <a:spcBef>
                          <a:spcPct val="0"/>
                        </a:spcBef>
                        <a:spcAft>
                          <a:spcPts val="0"/>
                        </a:spcAft>
                        <a:buNone/>
                      </a:pPr>
                      <a:r>
                        <a:rPr lang="en-US" sz="1800" b="1" kern="1200" baseline="0" dirty="0">
                          <a:solidFill>
                            <a:srgbClr val="101D49"/>
                          </a:solidFill>
                          <a:latin typeface="Times New Roman" panose="02020603050405020304" pitchFamily="18" charset="0"/>
                          <a:ea typeface="+mj-ea"/>
                          <a:cs typeface="Times New Roman" panose="02020603050405020304" pitchFamily="18" charset="0"/>
                        </a:rPr>
                        <a:t>Due Date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0" marR="0" algn="l" defTabSz="914377" rtl="0" eaLnBrk="1" latinLnBrk="0" hangingPunct="1">
                        <a:lnSpc>
                          <a:spcPct val="89000"/>
                        </a:lnSpc>
                        <a:spcBef>
                          <a:spcPct val="0"/>
                        </a:spcBef>
                        <a:spcAft>
                          <a:spcPts val="0"/>
                        </a:spcAft>
                        <a:buNone/>
                      </a:pPr>
                      <a:r>
                        <a:rPr lang="en-US" sz="1800" b="1" kern="1200" baseline="0" dirty="0">
                          <a:solidFill>
                            <a:srgbClr val="101D49"/>
                          </a:solidFill>
                          <a:latin typeface="Times New Roman" panose="02020603050405020304" pitchFamily="18" charset="0"/>
                          <a:ea typeface="+mj-ea"/>
                          <a:cs typeface="Times New Roman" panose="02020603050405020304" pitchFamily="18" charset="0"/>
                        </a:rPr>
                        <a:t>Document/Form</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3349723759"/>
                  </a:ext>
                </a:extLst>
              </a:tr>
              <a:tr h="238700">
                <a:tc>
                  <a:txBody>
                    <a:bodyPr/>
                    <a:lstStyle/>
                    <a:p>
                      <a:pPr marL="0" marR="0">
                        <a:spcBef>
                          <a:spcPts val="0"/>
                        </a:spcBef>
                        <a:spcAft>
                          <a:spcPts val="0"/>
                        </a:spcAft>
                      </a:pPr>
                      <a:r>
                        <a:rPr lang="en-US" sz="1600" i="0" kern="1200" baseline="0" dirty="0">
                          <a:solidFill>
                            <a:srgbClr val="101D49"/>
                          </a:solidFill>
                          <a:latin typeface="Garamond" pitchFamily="18" charset="0"/>
                          <a:ea typeface="+mn-ea"/>
                          <a:cs typeface="+mn-cs"/>
                        </a:rPr>
                        <a:t>June 22</a:t>
                      </a:r>
                      <a:r>
                        <a:rPr lang="en-US" sz="1600" i="0" kern="1200" baseline="0" dirty="0">
                          <a:solidFill>
                            <a:srgbClr val="101D49"/>
                          </a:solidFill>
                          <a:latin typeface="Times New Roman" panose="02020603050405020304" pitchFamily="18" charset="0"/>
                          <a:ea typeface="+mn-ea"/>
                          <a:cs typeface="Times New Roman" panose="02020603050405020304" pitchFamily="18" charset="0"/>
                        </a:rPr>
                        <a:t>, 2023 – 3 p.m. ET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377" rtl="0" eaLnBrk="1" latinLnBrk="0" hangingPunct="1">
                        <a:spcBef>
                          <a:spcPts val="0"/>
                        </a:spcBef>
                        <a:spcAft>
                          <a:spcPts val="0"/>
                        </a:spcAft>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Online Submission Form (Part One)</a:t>
                      </a:r>
                    </a:p>
                    <a:p>
                      <a:pPr marL="285750" marR="0" indent="-285750" algn="l" defTabSz="914377" rtl="0" eaLnBrk="1" latinLnBrk="0" hangingPunct="1">
                        <a:spcBef>
                          <a:spcPts val="0"/>
                        </a:spcBef>
                        <a:spcAft>
                          <a:spcPts val="0"/>
                        </a:spcAft>
                        <a:buFont typeface="Arial" panose="020B0604020202020204" pitchFamily="34" charset="0"/>
                        <a:buChar char="•"/>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Executive Summary</a:t>
                      </a:r>
                    </a:p>
                    <a:p>
                      <a:pPr marL="285750" marR="0" indent="-285750" algn="l" defTabSz="914377" rtl="0" eaLnBrk="1" latinLnBrk="0" hangingPunct="1">
                        <a:spcBef>
                          <a:spcPts val="0"/>
                        </a:spcBef>
                        <a:spcAft>
                          <a:spcPts val="0"/>
                        </a:spcAft>
                        <a:buFont typeface="Arial" panose="020B0604020202020204" pitchFamily="34" charset="0"/>
                        <a:buChar char="•"/>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Attestation Form (Attachment J)</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2383805"/>
                  </a:ext>
                </a:extLst>
              </a:tr>
              <a:tr h="716099">
                <a:tc rowSpan="6">
                  <a:txBody>
                    <a:bodyPr/>
                    <a:lstStyle/>
                    <a:p>
                      <a:pPr marL="0" marR="0">
                        <a:spcBef>
                          <a:spcPts val="0"/>
                        </a:spcBef>
                        <a:spcAft>
                          <a:spcPts val="0"/>
                        </a:spcAft>
                      </a:pPr>
                      <a:r>
                        <a:rPr lang="en-US" sz="1600" i="0" kern="1200" baseline="0" dirty="0">
                          <a:solidFill>
                            <a:srgbClr val="101D49"/>
                          </a:solidFill>
                          <a:latin typeface="Garamond" pitchFamily="18" charset="0"/>
                          <a:ea typeface="+mn-ea"/>
                          <a:cs typeface="+mn-cs"/>
                        </a:rPr>
                        <a:t>June 27</a:t>
                      </a:r>
                      <a:r>
                        <a:rPr lang="en-US" sz="1600" i="0" kern="1200" baseline="0" dirty="0">
                          <a:solidFill>
                            <a:srgbClr val="101D49"/>
                          </a:solidFill>
                          <a:latin typeface="Times New Roman" panose="02020603050405020304" pitchFamily="18" charset="0"/>
                          <a:ea typeface="+mn-ea"/>
                          <a:cs typeface="Times New Roman" panose="02020603050405020304" pitchFamily="18" charset="0"/>
                        </a:rPr>
                        <a:t>, 2023 – 4:30 p.m. ET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MWBE Subcontractor Commitment Form (Attachment A)</a:t>
                      </a:r>
                    </a:p>
                    <a:p>
                      <a:pPr marL="285750" marR="0" indent="-285750">
                        <a:spcBef>
                          <a:spcPts val="0"/>
                        </a:spcBef>
                        <a:spcAft>
                          <a:spcPts val="0"/>
                        </a:spcAft>
                        <a:buFont typeface="Arial" panose="020B0604020202020204" pitchFamily="34" charset="0"/>
                        <a:buChar char="•"/>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Letter(s) of Commitment</a:t>
                      </a:r>
                    </a:p>
                    <a:p>
                      <a:pPr marL="285750" marR="0" indent="-285750">
                        <a:spcBef>
                          <a:spcPts val="0"/>
                        </a:spcBef>
                        <a:spcAft>
                          <a:spcPts val="0"/>
                        </a:spcAft>
                        <a:buFont typeface="Arial" panose="020B0604020202020204" pitchFamily="34" charset="0"/>
                        <a:buChar char="•"/>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Certification Documentation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0991772"/>
                  </a:ext>
                </a:extLst>
              </a:tr>
              <a:tr h="716099">
                <a:tc vMerge="1">
                  <a:txBody>
                    <a:bodyPr/>
                    <a:lstStyle/>
                    <a:p>
                      <a:endParaRPr lang="en-US"/>
                    </a:p>
                  </a:txBody>
                  <a:tcPr/>
                </a:tc>
                <a:tc>
                  <a:txBody>
                    <a:bodyPr/>
                    <a:lstStyle/>
                    <a:p>
                      <a:pPr marL="0" marR="0" indent="0">
                        <a:spcBef>
                          <a:spcPts val="0"/>
                        </a:spcBef>
                        <a:spcAft>
                          <a:spcPts val="0"/>
                        </a:spcAft>
                        <a:buFont typeface="Arial" panose="020B0604020202020204" pitchFamily="34" charset="0"/>
                        <a:buNone/>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IVOSB Subcontractor Commitment Form (Attachment A1)</a:t>
                      </a:r>
                    </a:p>
                    <a:p>
                      <a:pPr marL="285750" marR="0" indent="-285750">
                        <a:spcBef>
                          <a:spcPts val="0"/>
                        </a:spcBef>
                        <a:spcAft>
                          <a:spcPts val="0"/>
                        </a:spcAft>
                        <a:buFont typeface="Arial" panose="020B0604020202020204" pitchFamily="34" charset="0"/>
                        <a:buChar char="•"/>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Letter(s) of Commitment</a:t>
                      </a:r>
                    </a:p>
                    <a:p>
                      <a:pPr marL="285750" marR="0" indent="-285750">
                        <a:spcBef>
                          <a:spcPts val="0"/>
                        </a:spcBef>
                        <a:spcAft>
                          <a:spcPts val="0"/>
                        </a:spcAft>
                        <a:buFont typeface="Arial" panose="020B0604020202020204" pitchFamily="34" charset="0"/>
                        <a:buChar char="•"/>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Certification Documentation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63109100"/>
                  </a:ext>
                </a:extLst>
              </a:tr>
              <a:tr h="238700">
                <a:tc vMerge="1">
                  <a:txBody>
                    <a:bodyPr/>
                    <a:lstStyle/>
                    <a:p>
                      <a:endParaRPr lang="en-US"/>
                    </a:p>
                  </a:txBody>
                  <a:tcPr/>
                </a:tc>
                <a:tc>
                  <a:txBody>
                    <a:bodyPr/>
                    <a:lstStyle/>
                    <a:p>
                      <a:pPr marL="0" marR="0">
                        <a:spcBef>
                          <a:spcPts val="0"/>
                        </a:spcBef>
                        <a:spcAft>
                          <a:spcPts val="0"/>
                        </a:spcAft>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Indiana Economic Impact Form (Attachment C)</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64993647"/>
                  </a:ext>
                </a:extLst>
              </a:tr>
              <a:tr h="238700">
                <a:tc vMerge="1">
                  <a:txBody>
                    <a:bodyPr/>
                    <a:lstStyle/>
                    <a:p>
                      <a:pPr marL="0" marR="0">
                        <a:spcBef>
                          <a:spcPts val="0"/>
                        </a:spcBef>
                        <a:spcAft>
                          <a:spcPts val="0"/>
                        </a:spcAft>
                      </a:pPr>
                      <a:endParaRPr lang="en-US" sz="1600" i="0" kern="1200" baseline="0" dirty="0">
                        <a:solidFill>
                          <a:srgbClr val="101D49"/>
                        </a:solidFill>
                        <a:latin typeface="Times New Roman" panose="02020603050405020304" pitchFamily="18" charset="0"/>
                        <a:ea typeface="+mn-ea"/>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Cost Proposal Template (Attachment 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84746781"/>
                  </a:ext>
                </a:extLst>
              </a:tr>
              <a:tr h="238700">
                <a:tc vMerge="1">
                  <a:txBody>
                    <a:bodyPr/>
                    <a:lstStyle/>
                    <a:p>
                      <a:pPr marL="0" marR="0">
                        <a:spcBef>
                          <a:spcPts val="0"/>
                        </a:spcBef>
                        <a:spcAft>
                          <a:spcPts val="0"/>
                        </a:spcAft>
                      </a:pPr>
                      <a:endParaRPr lang="en-US" sz="1600" i="0" kern="1200" baseline="0" dirty="0">
                        <a:solidFill>
                          <a:srgbClr val="101D49"/>
                        </a:solidFill>
                        <a:latin typeface="Times New Roman" panose="02020603050405020304" pitchFamily="18" charset="0"/>
                        <a:ea typeface="+mn-ea"/>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Business Proposal Template (Attachment 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20086883"/>
                  </a:ext>
                </a:extLst>
              </a:tr>
              <a:tr h="238700">
                <a:tc vMerge="1">
                  <a:txBody>
                    <a:bodyPr/>
                    <a:lstStyle/>
                    <a:p>
                      <a:pPr marL="0" marR="0">
                        <a:spcBef>
                          <a:spcPts val="0"/>
                        </a:spcBef>
                        <a:spcAft>
                          <a:spcPts val="0"/>
                        </a:spcAft>
                      </a:pPr>
                      <a:endParaRPr lang="en-US" sz="1600" i="0" kern="1200" baseline="0" dirty="0">
                        <a:solidFill>
                          <a:srgbClr val="101D49"/>
                        </a:solidFill>
                        <a:latin typeface="Times New Roman" panose="02020603050405020304" pitchFamily="18" charset="0"/>
                        <a:ea typeface="+mn-ea"/>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Technical Proposal Template (Attachment F)</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82787062"/>
                  </a:ext>
                </a:extLst>
              </a:tr>
              <a:tr h="238700">
                <a:tc>
                  <a:txBody>
                    <a:bodyPr/>
                    <a:lstStyle/>
                    <a:p>
                      <a:pPr marL="0" marR="0">
                        <a:spcBef>
                          <a:spcPts val="0"/>
                        </a:spcBef>
                        <a:spcAft>
                          <a:spcPts val="0"/>
                        </a:spcAft>
                      </a:pPr>
                      <a:r>
                        <a:rPr lang="en-US" sz="1600" i="0" kern="1200" baseline="0" dirty="0">
                          <a:solidFill>
                            <a:srgbClr val="101D49"/>
                          </a:solidFill>
                          <a:latin typeface="Garamond" pitchFamily="18" charset="0"/>
                          <a:ea typeface="+mn-ea"/>
                          <a:cs typeface="+mn-cs"/>
                        </a:rPr>
                        <a:t>June 27</a:t>
                      </a:r>
                      <a:r>
                        <a:rPr lang="en-US" sz="1600" i="0" kern="1200" baseline="0" dirty="0">
                          <a:solidFill>
                            <a:srgbClr val="101D49"/>
                          </a:solidFill>
                          <a:latin typeface="Times New Roman" panose="02020603050405020304" pitchFamily="18" charset="0"/>
                          <a:ea typeface="+mn-ea"/>
                          <a:cs typeface="Times New Roman" panose="02020603050405020304" pitchFamily="18" charset="0"/>
                        </a:rPr>
                        <a:t>, 2023 – 3:00 p.m. ET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defTabSz="914377" rtl="0" eaLnBrk="1" latinLnBrk="0" hangingPunct="1">
                        <a:spcBef>
                          <a:spcPts val="0"/>
                        </a:spcBef>
                        <a:spcAft>
                          <a:spcPts val="0"/>
                        </a:spcAft>
                      </a:pPr>
                      <a:r>
                        <a:rPr lang="en-US" sz="1600" i="0" kern="1200" baseline="0" dirty="0">
                          <a:solidFill>
                            <a:srgbClr val="101D49"/>
                          </a:solidFill>
                          <a:latin typeface="Times New Roman" panose="02020603050405020304" pitchFamily="18" charset="0"/>
                          <a:ea typeface="+mn-ea"/>
                          <a:cs typeface="Times New Roman" panose="02020603050405020304" pitchFamily="18" charset="0"/>
                        </a:rPr>
                        <a:t>Reference Check Forms (Attachment H) – Must be completed by the reference and emailed directly to the State.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41930035"/>
                  </a:ext>
                </a:extLst>
              </a:tr>
            </a:tbl>
          </a:graphicData>
        </a:graphic>
      </p:graphicFrame>
      <p:sp>
        <p:nvSpPr>
          <p:cNvPr id="4" name="Slide Number Placeholder 3">
            <a:extLst>
              <a:ext uri="{FF2B5EF4-FFF2-40B4-BE49-F238E27FC236}">
                <a16:creationId xmlns:a16="http://schemas.microsoft.com/office/drawing/2014/main" id="{1B3012DD-FA73-F8D7-E87A-296CEBDEA65E}"/>
              </a:ext>
            </a:extLst>
          </p:cNvPr>
          <p:cNvSpPr>
            <a:spLocks noGrp="1"/>
          </p:cNvSpPr>
          <p:nvPr>
            <p:ph type="sldNum" sz="quarter" idx="12"/>
          </p:nvPr>
        </p:nvSpPr>
        <p:spPr/>
        <p:txBody>
          <a:bodyPr/>
          <a:lstStyle/>
          <a:p>
            <a:fld id="{33943F3E-CE48-48F4-A664-D93E49928CBC}" type="slidenum">
              <a:rPr lang="en-US" smtClean="0"/>
              <a:pPr/>
              <a:t>46</a:t>
            </a:fld>
            <a:endParaRPr lang="en-US" dirty="0"/>
          </a:p>
        </p:txBody>
      </p:sp>
    </p:spTree>
    <p:extLst>
      <p:ext uri="{BB962C8B-B14F-4D97-AF65-F5344CB8AC3E}">
        <p14:creationId xmlns:p14="http://schemas.microsoft.com/office/powerpoint/2010/main" val="251178757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Questions</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a:xfrm>
            <a:off x="1295400" y="2014779"/>
            <a:ext cx="9601200" cy="3127491"/>
          </a:xfrm>
        </p:spPr>
        <p:txBody>
          <a:bodyPr>
            <a:noAutofit/>
          </a:bodyPr>
          <a:lstStyle/>
          <a:p>
            <a:pPr marL="0" indent="0">
              <a:buNone/>
            </a:pPr>
            <a:r>
              <a:rPr lang="en-US" sz="1600" dirty="0">
                <a:solidFill>
                  <a:srgbClr val="101D49"/>
                </a:solidFill>
                <a:latin typeface="Times New Roman" panose="02020603050405020304" pitchFamily="18" charset="0"/>
                <a:cs typeface="Times New Roman" panose="02020603050405020304" pitchFamily="18" charset="0"/>
              </a:rPr>
              <a:t>Verbal responses provided today are non-binding. For binding responses please submit a question/inquiry through the Q&amp;A matrix (Attachment G).  </a:t>
            </a:r>
          </a:p>
          <a:p>
            <a:pPr marL="0" indent="0">
              <a:buNone/>
            </a:pPr>
            <a:endParaRPr lang="en-US" sz="1600" dirty="0">
              <a:solidFill>
                <a:srgbClr val="101D49"/>
              </a:solidFill>
              <a:latin typeface="Times New Roman" panose="02020603050405020304" pitchFamily="18" charset="0"/>
              <a:cs typeface="Times New Roman" panose="02020603050405020304" pitchFamily="18" charset="0"/>
            </a:endParaRPr>
          </a:p>
          <a:p>
            <a:pPr marL="0" indent="0">
              <a:buNone/>
            </a:pPr>
            <a:r>
              <a:rPr lang="en-US" sz="1600" dirty="0">
                <a:solidFill>
                  <a:srgbClr val="101D49"/>
                </a:solidFill>
                <a:latin typeface="Times New Roman" panose="02020603050405020304" pitchFamily="18" charset="0"/>
                <a:cs typeface="Times New Roman" panose="02020603050405020304" pitchFamily="18" charset="0"/>
              </a:rPr>
              <a:t>All questions/inquiries should be submitted using the Q&amp;A Matrix (Attachment G) as outlined in Section 1.7 of the RFP main document.</a:t>
            </a:r>
          </a:p>
          <a:p>
            <a:pPr marL="0" indent="0" algn="ctr">
              <a:buNone/>
            </a:pPr>
            <a:endParaRPr lang="en-US" sz="1600" dirty="0">
              <a:solidFill>
                <a:srgbClr val="101D49"/>
              </a:solidFill>
              <a:latin typeface="Times New Roman" panose="02020603050405020304" pitchFamily="18" charset="0"/>
              <a:cs typeface="Times New Roman" panose="02020603050405020304" pitchFamily="18" charset="0"/>
            </a:endParaRPr>
          </a:p>
          <a:p>
            <a:pPr marL="0" indent="0">
              <a:buNone/>
            </a:pPr>
            <a:r>
              <a:rPr lang="en-US" sz="1600" dirty="0">
                <a:solidFill>
                  <a:srgbClr val="101D49"/>
                </a:solidFill>
                <a:latin typeface="Times New Roman" panose="02020603050405020304" pitchFamily="18" charset="0"/>
                <a:cs typeface="Times New Roman" panose="02020603050405020304" pitchFamily="18" charset="0"/>
              </a:rPr>
              <a:t>REMINDER (OPTIONAL): If interested, send a Pre-proposal Network Opportunities Form (Attachment I) via email at </a:t>
            </a:r>
            <a:r>
              <a:rPr lang="en-US" sz="1600" dirty="0">
                <a:solidFill>
                  <a:srgbClr val="101D49"/>
                </a:solidFill>
                <a:latin typeface="Times New Roman" panose="02020603050405020304" pitchFamily="18" charset="0"/>
                <a:cs typeface="Times New Roman" panose="02020603050405020304" pitchFamily="18" charset="0"/>
                <a:hlinkClick r:id="rId3"/>
              </a:rPr>
              <a:t>rfp@idoa.in.gov</a:t>
            </a:r>
            <a:r>
              <a:rPr lang="en-US" sz="1600" dirty="0">
                <a:solidFill>
                  <a:srgbClr val="101D49"/>
                </a:solidFill>
                <a:latin typeface="Times New Roman" panose="02020603050405020304" pitchFamily="18" charset="0"/>
                <a:cs typeface="Times New Roman" panose="02020603050405020304" pitchFamily="18" charset="0"/>
              </a:rPr>
              <a:t> no later than 3:00 PM ET on May 23, 2023.</a:t>
            </a:r>
          </a:p>
          <a:p>
            <a:pPr algn="ctr"/>
            <a:endParaRPr lang="en-US" sz="1600" dirty="0">
              <a:latin typeface="Times New Roman" panose="02020603050405020304" pitchFamily="18"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id="{10616324-5AAE-FF36-B895-ABDB55676B6E}"/>
              </a:ext>
            </a:extLst>
          </p:cNvPr>
          <p:cNvSpPr>
            <a:spLocks noGrp="1"/>
          </p:cNvSpPr>
          <p:nvPr>
            <p:ph type="sldNum" sz="quarter" idx="12"/>
          </p:nvPr>
        </p:nvSpPr>
        <p:spPr/>
        <p:txBody>
          <a:bodyPr/>
          <a:lstStyle/>
          <a:p>
            <a:fld id="{33943F3E-CE48-48F4-A664-D93E49928CBC}" type="slidenum">
              <a:rPr lang="en-US" smtClean="0"/>
              <a:pPr/>
              <a:t>47</a:t>
            </a:fld>
            <a:endParaRPr lang="en-US" dirty="0"/>
          </a:p>
        </p:txBody>
      </p:sp>
    </p:spTree>
    <p:extLst>
      <p:ext uri="{BB962C8B-B14F-4D97-AF65-F5344CB8AC3E}">
        <p14:creationId xmlns:p14="http://schemas.microsoft.com/office/powerpoint/2010/main" val="404453009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a:xfrm>
            <a:off x="1734590" y="1955535"/>
            <a:ext cx="7531768" cy="3341128"/>
          </a:xfrm>
        </p:spPr>
        <p:txBody>
          <a:bodyPr/>
          <a:lstStyle/>
          <a:p>
            <a:pPr marL="342900" lvl="0" indent="-342900" defTabSz="914400">
              <a:lnSpc>
                <a:spcPct val="100000"/>
              </a:lnSpc>
              <a:spcBef>
                <a:spcPct val="20000"/>
              </a:spcBef>
              <a:defRPr/>
            </a:pPr>
            <a:br>
              <a:rPr lang="en-US" sz="6000" b="1" cap="none" dirty="0">
                <a:latin typeface="Times New Roman" panose="02020603050405020304" pitchFamily="18" charset="0"/>
                <a:cs typeface="Times New Roman" panose="02020603050405020304" pitchFamily="18" charset="0"/>
              </a:rPr>
            </a:br>
            <a:br>
              <a:rPr lang="en-US" sz="6000" b="1" cap="none" dirty="0">
                <a:latin typeface="Times New Roman" panose="02020603050405020304" pitchFamily="18" charset="0"/>
                <a:cs typeface="Times New Roman" panose="02020603050405020304" pitchFamily="18" charset="0"/>
              </a:rPr>
            </a:br>
            <a:br>
              <a:rPr lang="en-US" sz="6000" b="1" cap="none" dirty="0">
                <a:latin typeface="Times New Roman" panose="02020603050405020304" pitchFamily="18" charset="0"/>
                <a:cs typeface="Times New Roman" panose="02020603050405020304" pitchFamily="18" charset="0"/>
              </a:rPr>
            </a:br>
            <a:br>
              <a:rPr lang="en-US" sz="6000" b="1" cap="none" dirty="0">
                <a:latin typeface="Times New Roman" panose="02020603050405020304" pitchFamily="18" charset="0"/>
                <a:cs typeface="Times New Roman" panose="02020603050405020304" pitchFamily="18" charset="0"/>
              </a:rPr>
            </a:br>
            <a:br>
              <a:rPr lang="en-US" sz="6000" b="1" cap="none" dirty="0">
                <a:latin typeface="Times New Roman" panose="02020603050405020304" pitchFamily="18" charset="0"/>
                <a:cs typeface="Times New Roman" panose="02020603050405020304" pitchFamily="18" charset="0"/>
              </a:rPr>
            </a:br>
            <a:br>
              <a:rPr lang="en-US" sz="6000" b="1" cap="none" dirty="0">
                <a:latin typeface="Times New Roman" panose="02020603050405020304" pitchFamily="18" charset="0"/>
                <a:cs typeface="Times New Roman" panose="02020603050405020304" pitchFamily="18" charset="0"/>
              </a:rPr>
            </a:br>
            <a:br>
              <a:rPr lang="en-US" sz="6000" b="1" cap="none" dirty="0">
                <a:latin typeface="Times New Roman" panose="02020603050405020304" pitchFamily="18" charset="0"/>
                <a:cs typeface="Times New Roman" panose="02020603050405020304" pitchFamily="18" charset="0"/>
              </a:rPr>
            </a:br>
            <a:br>
              <a:rPr lang="en-US" sz="6000" b="1" cap="none" dirty="0">
                <a:latin typeface="Times New Roman" panose="02020603050405020304" pitchFamily="18" charset="0"/>
                <a:cs typeface="Times New Roman" panose="02020603050405020304" pitchFamily="18" charset="0"/>
              </a:rPr>
            </a:br>
            <a:br>
              <a:rPr lang="en-US" sz="6000" b="1" cap="none" dirty="0">
                <a:latin typeface="Times New Roman" panose="02020603050405020304" pitchFamily="18" charset="0"/>
                <a:cs typeface="Times New Roman" panose="02020603050405020304" pitchFamily="18" charset="0"/>
              </a:rPr>
            </a:br>
            <a:br>
              <a:rPr lang="en-US" sz="6000" b="1" cap="none" dirty="0">
                <a:latin typeface="Times New Roman" panose="02020603050405020304" pitchFamily="18" charset="0"/>
                <a:cs typeface="Times New Roman" panose="02020603050405020304" pitchFamily="18" charset="0"/>
              </a:rPr>
            </a:br>
            <a:br>
              <a:rPr lang="en-US" sz="6000" b="1" cap="none" dirty="0">
                <a:latin typeface="Times New Roman" panose="02020603050405020304" pitchFamily="18" charset="0"/>
                <a:cs typeface="Times New Roman" panose="02020603050405020304" pitchFamily="18" charset="0"/>
              </a:rPr>
            </a:br>
            <a:br>
              <a:rPr lang="en-US" sz="6000" b="1" cap="none" dirty="0">
                <a:latin typeface="Times New Roman" panose="02020603050405020304" pitchFamily="18" charset="0"/>
                <a:cs typeface="Times New Roman" panose="02020603050405020304" pitchFamily="18" charset="0"/>
              </a:rPr>
            </a:br>
            <a:br>
              <a:rPr lang="en-US" sz="6000" b="1" cap="none" dirty="0">
                <a:latin typeface="Times New Roman" panose="02020603050405020304" pitchFamily="18" charset="0"/>
                <a:cs typeface="Times New Roman" panose="02020603050405020304" pitchFamily="18" charset="0"/>
              </a:rPr>
            </a:br>
            <a:br>
              <a:rPr lang="en-US" sz="6000" b="1" cap="none" dirty="0">
                <a:latin typeface="Times New Roman" panose="02020603050405020304" pitchFamily="18" charset="0"/>
                <a:cs typeface="Times New Roman" panose="02020603050405020304" pitchFamily="18" charset="0"/>
              </a:rPr>
            </a:br>
            <a:br>
              <a:rPr lang="en-US" sz="6000" b="1" cap="none" dirty="0">
                <a:latin typeface="Times New Roman" panose="02020603050405020304" pitchFamily="18" charset="0"/>
                <a:cs typeface="Times New Roman" panose="02020603050405020304" pitchFamily="18" charset="0"/>
              </a:rPr>
            </a:br>
            <a:br>
              <a:rPr lang="en-US" sz="6000" b="1" cap="none" dirty="0">
                <a:latin typeface="Times New Roman" panose="02020603050405020304" pitchFamily="18" charset="0"/>
                <a:cs typeface="Times New Roman" panose="02020603050405020304" pitchFamily="18" charset="0"/>
              </a:rPr>
            </a:br>
            <a:br>
              <a:rPr lang="en-US" sz="6000" b="1" cap="none" dirty="0">
                <a:latin typeface="Times New Roman" panose="02020603050405020304" pitchFamily="18" charset="0"/>
                <a:cs typeface="Times New Roman" panose="02020603050405020304" pitchFamily="18" charset="0"/>
              </a:rPr>
            </a:br>
            <a:br>
              <a:rPr lang="en-US" sz="6000" b="1" cap="none" dirty="0">
                <a:latin typeface="Times New Roman" panose="02020603050405020304" pitchFamily="18" charset="0"/>
                <a:cs typeface="Times New Roman" panose="02020603050405020304" pitchFamily="18" charset="0"/>
              </a:rPr>
            </a:br>
            <a:br>
              <a:rPr lang="en-US" sz="6000" b="1" cap="none" dirty="0">
                <a:latin typeface="Times New Roman" panose="02020603050405020304" pitchFamily="18" charset="0"/>
                <a:cs typeface="Times New Roman" panose="02020603050405020304" pitchFamily="18" charset="0"/>
              </a:rPr>
            </a:br>
            <a:br>
              <a:rPr lang="en-US" sz="6000" b="1" cap="none" dirty="0">
                <a:latin typeface="Times New Roman" panose="02020603050405020304" pitchFamily="18" charset="0"/>
                <a:cs typeface="Times New Roman" panose="02020603050405020304" pitchFamily="18" charset="0"/>
              </a:rPr>
            </a:br>
            <a:br>
              <a:rPr lang="en-US" sz="6000" b="1" cap="none" dirty="0">
                <a:latin typeface="Times New Roman" panose="02020603050405020304" pitchFamily="18" charset="0"/>
                <a:cs typeface="Times New Roman" panose="02020603050405020304" pitchFamily="18" charset="0"/>
              </a:rPr>
            </a:br>
            <a:br>
              <a:rPr lang="en-US" sz="6000" b="1" cap="none" dirty="0">
                <a:latin typeface="Times New Roman" panose="02020603050405020304" pitchFamily="18" charset="0"/>
                <a:cs typeface="Times New Roman" panose="02020603050405020304" pitchFamily="18" charset="0"/>
              </a:rPr>
            </a:br>
            <a:br>
              <a:rPr lang="en-US" sz="6000" b="1" cap="none" dirty="0">
                <a:latin typeface="Times New Roman" panose="02020603050405020304" pitchFamily="18" charset="0"/>
                <a:cs typeface="Times New Roman" panose="02020603050405020304" pitchFamily="18" charset="0"/>
              </a:rPr>
            </a:br>
            <a:br>
              <a:rPr lang="en-US" sz="6000" b="1" cap="none" dirty="0">
                <a:latin typeface="Times New Roman" panose="02020603050405020304" pitchFamily="18" charset="0"/>
                <a:cs typeface="Times New Roman" panose="02020603050405020304" pitchFamily="18" charset="0"/>
              </a:rPr>
            </a:br>
            <a:br>
              <a:rPr lang="en-US" sz="6000" b="1" cap="none" dirty="0">
                <a:latin typeface="Times New Roman" panose="02020603050405020304" pitchFamily="18" charset="0"/>
                <a:cs typeface="Times New Roman" panose="02020603050405020304" pitchFamily="18" charset="0"/>
              </a:rPr>
            </a:br>
            <a:br>
              <a:rPr lang="en-US" sz="6000" b="1" cap="none" dirty="0">
                <a:latin typeface="Times New Roman" panose="02020603050405020304" pitchFamily="18" charset="0"/>
                <a:cs typeface="Times New Roman" panose="02020603050405020304" pitchFamily="18" charset="0"/>
              </a:rPr>
            </a:br>
            <a:br>
              <a:rPr lang="en-US" sz="6000" b="1" cap="none" dirty="0">
                <a:latin typeface="Times New Roman" panose="02020603050405020304" pitchFamily="18" charset="0"/>
                <a:cs typeface="Times New Roman" panose="02020603050405020304" pitchFamily="18" charset="0"/>
              </a:rPr>
            </a:br>
            <a:r>
              <a:rPr lang="en-US" sz="5400" b="1" cap="none" dirty="0">
                <a:latin typeface="Times New Roman" panose="02020603050405020304" pitchFamily="18" charset="0"/>
                <a:cs typeface="Times New Roman" panose="02020603050405020304" pitchFamily="18" charset="0"/>
              </a:rPr>
              <a:t>Thank You!</a:t>
            </a:r>
            <a:br>
              <a:rPr lang="en-US" sz="2800" b="1" dirty="0">
                <a:latin typeface="Times New Roman" panose="02020603050405020304" pitchFamily="18" charset="0"/>
                <a:cs typeface="Times New Roman" panose="02020603050405020304" pitchFamily="18" charset="0"/>
              </a:rPr>
            </a:br>
            <a:r>
              <a:rPr lang="en-US" sz="2800" b="1" dirty="0">
                <a:latin typeface="Times New Roman" panose="02020603050405020304" pitchFamily="18" charset="0"/>
                <a:cs typeface="Times New Roman" panose="02020603050405020304" pitchFamily="18" charset="0"/>
              </a:rPr>
              <a:t>Syed Mohammad</a:t>
            </a:r>
            <a:br>
              <a:rPr lang="en-US" sz="2800" b="1" dirty="0">
                <a:latin typeface="Times New Roman" panose="02020603050405020304" pitchFamily="18" charset="0"/>
                <a:cs typeface="Times New Roman" panose="02020603050405020304" pitchFamily="18" charset="0"/>
              </a:rPr>
            </a:br>
            <a:r>
              <a:rPr lang="en-US" sz="2400" b="1" cap="none" dirty="0">
                <a:solidFill>
                  <a:schemeClr val="accent5">
                    <a:lumMod val="75000"/>
                  </a:schemeClr>
                </a:solidFill>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Smohammad@idoa.IN.gov</a:t>
            </a:r>
            <a:br>
              <a:rPr lang="en-US" sz="2400" b="1" cap="none" dirty="0">
                <a:solidFill>
                  <a:srgbClr val="FF0000"/>
                </a:solidFill>
                <a:latin typeface="Times New Roman" panose="02020603050405020304" pitchFamily="18" charset="0"/>
                <a:cs typeface="Times New Roman" panose="02020603050405020304" pitchFamily="18" charset="0"/>
              </a:rPr>
            </a:br>
            <a:br>
              <a:rPr lang="en-US" sz="2400" b="1" cap="none" dirty="0">
                <a:solidFill>
                  <a:srgbClr val="FF0000"/>
                </a:solidFill>
                <a:latin typeface="Times New Roman" panose="02020603050405020304" pitchFamily="18" charset="0"/>
                <a:cs typeface="Times New Roman" panose="02020603050405020304" pitchFamily="18" charset="0"/>
              </a:rPr>
            </a:br>
            <a:br>
              <a:rPr lang="en-US" sz="2400" b="1" dirty="0">
                <a:solidFill>
                  <a:srgbClr val="FF0000"/>
                </a:solidFill>
                <a:latin typeface="Times New Roman" panose="02020603050405020304" pitchFamily="18" charset="0"/>
                <a:cs typeface="Times New Roman" panose="02020603050405020304" pitchFamily="18" charset="0"/>
              </a:rPr>
            </a:br>
            <a:r>
              <a:rPr lang="en-US" sz="2400" b="1" cap="none" dirty="0">
                <a:latin typeface="Times New Roman" panose="02020603050405020304" pitchFamily="18" charset="0"/>
                <a:cs typeface="Times New Roman" panose="02020603050405020304" pitchFamily="18" charset="0"/>
              </a:rPr>
              <a:t>Division Of Supplier Diversity</a:t>
            </a:r>
            <a:br>
              <a:rPr lang="en-US" sz="2400" b="1" cap="none" dirty="0">
                <a:solidFill>
                  <a:srgbClr val="FF0000"/>
                </a:solidFill>
                <a:latin typeface="Times New Roman" panose="02020603050405020304" pitchFamily="18" charset="0"/>
                <a:cs typeface="Times New Roman" panose="02020603050405020304" pitchFamily="18" charset="0"/>
              </a:rPr>
            </a:br>
            <a:r>
              <a:rPr lang="en-US" sz="2400" b="1" cap="none" dirty="0">
                <a:solidFill>
                  <a:schemeClr val="accent5">
                    <a:lumMod val="75000"/>
                  </a:schemeClr>
                </a:solidFill>
                <a:latin typeface="Times New Roman" panose="02020603050405020304" pitchFamily="18" charset="0"/>
                <a:cs typeface="Times New Roman" panose="02020603050405020304" pitchFamily="18" charset="0"/>
                <a:hlinkClick r:id="rId4">
                  <a:extLst>
                    <a:ext uri="{A12FA001-AC4F-418D-AE19-62706E023703}">
                      <ahyp:hlinkClr xmlns:ahyp="http://schemas.microsoft.com/office/drawing/2018/hyperlinkcolor" val="tx"/>
                    </a:ext>
                  </a:extLst>
                </a:hlinkClick>
              </a:rPr>
              <a:t>mwbecompliance@idoa.in.gov</a:t>
            </a:r>
            <a:r>
              <a:rPr lang="en-US" sz="2400" b="1" cap="none" dirty="0">
                <a:solidFill>
                  <a:schemeClr val="accent5">
                    <a:lumMod val="75000"/>
                  </a:schemeClr>
                </a:solidFill>
                <a:latin typeface="Times New Roman" panose="02020603050405020304" pitchFamily="18" charset="0"/>
                <a:cs typeface="Times New Roman" panose="02020603050405020304" pitchFamily="18" charset="0"/>
              </a:rPr>
              <a:t> </a:t>
            </a:r>
            <a:br>
              <a:rPr lang="en-US" sz="2400" b="1" cap="none" dirty="0">
                <a:solidFill>
                  <a:schemeClr val="accent5">
                    <a:lumMod val="75000"/>
                  </a:schemeClr>
                </a:solidFill>
                <a:latin typeface="Times New Roman" panose="02020603050405020304" pitchFamily="18" charset="0"/>
                <a:cs typeface="Times New Roman" panose="02020603050405020304" pitchFamily="18" charset="0"/>
              </a:rPr>
            </a:br>
            <a:r>
              <a:rPr lang="en-US" sz="2400" b="1" cap="none" dirty="0">
                <a:solidFill>
                  <a:schemeClr val="accent5">
                    <a:lumMod val="75000"/>
                  </a:schemeClr>
                </a:solidFill>
                <a:latin typeface="Times New Roman" panose="02020603050405020304" pitchFamily="18" charset="0"/>
                <a:cs typeface="Times New Roman" panose="02020603050405020304" pitchFamily="18" charset="0"/>
                <a:hlinkClick r:id="rId5">
                  <a:extLst>
                    <a:ext uri="{A12FA001-AC4F-418D-AE19-62706E023703}">
                      <ahyp:hlinkClr xmlns:ahyp="http://schemas.microsoft.com/office/drawing/2018/hyperlinkcolor" val="tx"/>
                    </a:ext>
                  </a:extLst>
                </a:hlinkClick>
              </a:rPr>
              <a:t>www.in.gov/idoa/mwbe/payaudit.htm</a:t>
            </a:r>
            <a:r>
              <a:rPr lang="en-US" sz="2400" b="1" cap="none" dirty="0">
                <a:solidFill>
                  <a:schemeClr val="accent5">
                    <a:lumMod val="75000"/>
                  </a:schemeClr>
                </a:solidFill>
                <a:latin typeface="Times New Roman" panose="02020603050405020304" pitchFamily="18" charset="0"/>
                <a:cs typeface="Times New Roman" panose="02020603050405020304" pitchFamily="18" charset="0"/>
              </a:rPr>
              <a:t> </a:t>
            </a:r>
            <a:br>
              <a:rPr lang="en-US" sz="2400" b="1" cap="none" dirty="0">
                <a:solidFill>
                  <a:srgbClr val="FF0000"/>
                </a:solidFill>
                <a:latin typeface="Times New Roman" panose="02020603050405020304" pitchFamily="18" charset="0"/>
                <a:cs typeface="Times New Roman" panose="02020603050405020304" pitchFamily="18" charset="0"/>
              </a:rPr>
            </a:br>
            <a:r>
              <a:rPr lang="en-US" sz="2400" b="1" cap="none" dirty="0">
                <a:solidFill>
                  <a:srgbClr val="FF0000"/>
                </a:solidFill>
                <a:latin typeface="Times New Roman" panose="02020603050405020304" pitchFamily="18" charset="0"/>
                <a:cs typeface="Times New Roman" panose="02020603050405020304" pitchFamily="18" charset="0"/>
              </a:rPr>
              <a:t> </a:t>
            </a:r>
            <a:endParaRPr lang="en-US" sz="2400" b="1" dirty="0">
              <a:latin typeface="Times New Roman" panose="02020603050405020304" pitchFamily="18"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id="{BD5E3B63-3432-61FD-4380-9A5EF3B3DAB9}"/>
              </a:ext>
            </a:extLst>
          </p:cNvPr>
          <p:cNvSpPr>
            <a:spLocks noGrp="1"/>
          </p:cNvSpPr>
          <p:nvPr>
            <p:ph type="sldNum" sz="quarter" idx="12"/>
          </p:nvPr>
        </p:nvSpPr>
        <p:spPr/>
        <p:txBody>
          <a:bodyPr/>
          <a:lstStyle/>
          <a:p>
            <a:fld id="{33943F3E-CE48-48F4-A664-D93E49928CBC}" type="slidenum">
              <a:rPr lang="en-US" smtClean="0"/>
              <a:pPr/>
              <a:t>48</a:t>
            </a:fld>
            <a:endParaRPr lang="en-US" dirty="0"/>
          </a:p>
        </p:txBody>
      </p:sp>
    </p:spTree>
    <p:extLst>
      <p:ext uri="{BB962C8B-B14F-4D97-AF65-F5344CB8AC3E}">
        <p14:creationId xmlns:p14="http://schemas.microsoft.com/office/powerpoint/2010/main" val="1260733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Scope of Work </a:t>
            </a:r>
            <a:r>
              <a:rPr lang="en-US" sz="2400" dirty="0">
                <a:latin typeface="Times New Roman" panose="02020603050405020304" pitchFamily="18" charset="0"/>
                <a:cs typeface="Times New Roman" panose="02020603050405020304" pitchFamily="18" charset="0"/>
              </a:rPr>
              <a:t>(Attachment L)</a:t>
            </a:r>
          </a:p>
        </p:txBody>
      </p:sp>
      <p:sp>
        <p:nvSpPr>
          <p:cNvPr id="2" name="TextBox 1">
            <a:extLst>
              <a:ext uri="{FF2B5EF4-FFF2-40B4-BE49-F238E27FC236}">
                <a16:creationId xmlns:a16="http://schemas.microsoft.com/office/drawing/2014/main" id="{3B89D67F-991E-4339-89B3-0FCF7331FD28}"/>
              </a:ext>
            </a:extLst>
          </p:cNvPr>
          <p:cNvSpPr txBox="1"/>
          <p:nvPr/>
        </p:nvSpPr>
        <p:spPr>
          <a:xfrm>
            <a:off x="974929" y="1560459"/>
            <a:ext cx="9845471" cy="5593839"/>
          </a:xfrm>
          <a:prstGeom prst="rect">
            <a:avLst/>
          </a:prstGeom>
          <a:noFill/>
        </p:spPr>
        <p:txBody>
          <a:bodyPr wrap="square" rtlCol="0">
            <a:spAutoFit/>
          </a:bodyPr>
          <a:lstStyle/>
          <a:p>
            <a:pPr lvl="1">
              <a:spcAft>
                <a:spcPts val="300"/>
              </a:spcAft>
            </a:pPr>
            <a:r>
              <a:rPr lang="en-US" sz="2000" dirty="0">
                <a:solidFill>
                  <a:srgbClr val="101D49"/>
                </a:solidFill>
                <a:latin typeface="Times New Roman" panose="02020603050405020304" pitchFamily="18" charset="0"/>
                <a:cs typeface="Times New Roman" panose="02020603050405020304" pitchFamily="18" charset="0"/>
              </a:rPr>
              <a:t>The Contractor shall implement</a:t>
            </a:r>
            <a:r>
              <a:rPr lang="en-US" sz="2000" b="1" dirty="0">
                <a:solidFill>
                  <a:srgbClr val="FF0000"/>
                </a:solidFill>
                <a:latin typeface="Times New Roman" panose="02020603050405020304" pitchFamily="18" charset="0"/>
                <a:cs typeface="Times New Roman" panose="02020603050405020304" pitchFamily="18" charset="0"/>
              </a:rPr>
              <a:t> </a:t>
            </a:r>
            <a:r>
              <a:rPr lang="en-US" sz="2000" dirty="0">
                <a:solidFill>
                  <a:srgbClr val="101D49"/>
                </a:solidFill>
                <a:latin typeface="Times New Roman" panose="02020603050405020304" pitchFamily="18" charset="0"/>
                <a:cs typeface="Times New Roman" panose="02020603050405020304" pitchFamily="18" charset="0"/>
              </a:rPr>
              <a:t>a system which will:</a:t>
            </a:r>
          </a:p>
          <a:p>
            <a:pPr marL="1257300" lvl="2" indent="-342900">
              <a:spcAft>
                <a:spcPts val="300"/>
              </a:spcAft>
              <a:buFont typeface="Wingdings" panose="05000000000000000000" pitchFamily="2" charset="2"/>
              <a:buChar char="§"/>
            </a:pPr>
            <a:r>
              <a:rPr lang="en-US" sz="2000" dirty="0">
                <a:solidFill>
                  <a:srgbClr val="101D49"/>
                </a:solidFill>
                <a:latin typeface="Times New Roman" panose="02020603050405020304" pitchFamily="18" charset="0"/>
                <a:cs typeface="Times New Roman" panose="02020603050405020304" pitchFamily="18" charset="0"/>
              </a:rPr>
              <a:t>Allow individuals and families to be able to track and schedule required immunizations and medical testing for school, work, and travel and to address health matters through an easy-to-use process that connects seamlessly to the data stored in the system and inputted by providers.</a:t>
            </a:r>
          </a:p>
          <a:p>
            <a:pPr marL="1257300" lvl="2" indent="-342900">
              <a:spcAft>
                <a:spcPts val="300"/>
              </a:spcAft>
              <a:buFont typeface="Wingdings" panose="05000000000000000000" pitchFamily="2" charset="2"/>
              <a:buChar char="§"/>
            </a:pPr>
            <a:r>
              <a:rPr lang="en-US" sz="2000" dirty="0">
                <a:solidFill>
                  <a:srgbClr val="101D49"/>
                </a:solidFill>
                <a:latin typeface="Times New Roman" panose="02020603050405020304" pitchFamily="18" charset="0"/>
                <a:cs typeface="Times New Roman" panose="02020603050405020304" pitchFamily="18" charset="0"/>
              </a:rPr>
              <a:t>Allow providers to conduct billing activities, submit claims, schedule appointments, inventory status of immunization and testing materials, and seamlessly connect data sources.</a:t>
            </a:r>
          </a:p>
          <a:p>
            <a:pPr marL="1257300" lvl="2" indent="-342900">
              <a:spcAft>
                <a:spcPts val="300"/>
              </a:spcAft>
              <a:buFont typeface="Wingdings" panose="05000000000000000000" pitchFamily="2" charset="2"/>
              <a:buChar char="§"/>
            </a:pPr>
            <a:r>
              <a:rPr lang="en-US" sz="2000" dirty="0">
                <a:solidFill>
                  <a:srgbClr val="101D49"/>
                </a:solidFill>
                <a:latin typeface="Times New Roman" panose="02020603050405020304" pitchFamily="18" charset="0"/>
                <a:cs typeface="Times New Roman" panose="02020603050405020304" pitchFamily="18" charset="0"/>
              </a:rPr>
              <a:t>Track inventory of tests and immunizations.</a:t>
            </a:r>
          </a:p>
          <a:p>
            <a:pPr marL="1257300" lvl="2" indent="-342900">
              <a:spcAft>
                <a:spcPts val="300"/>
              </a:spcAft>
              <a:buFont typeface="Wingdings" panose="05000000000000000000" pitchFamily="2" charset="2"/>
              <a:buChar char="§"/>
            </a:pPr>
            <a:r>
              <a:rPr lang="en-US" sz="2000" dirty="0">
                <a:solidFill>
                  <a:srgbClr val="101D49"/>
                </a:solidFill>
                <a:latin typeface="Times New Roman" panose="02020603050405020304" pitchFamily="18" charset="0"/>
                <a:cs typeface="Times New Roman" panose="02020603050405020304" pitchFamily="18" charset="0"/>
              </a:rPr>
              <a:t>Follow strict security protocols to ensure the safety and security of Hoosiers’ private and sensitive health information.</a:t>
            </a:r>
          </a:p>
          <a:p>
            <a:pPr marL="1257300" lvl="2" indent="-342900">
              <a:spcAft>
                <a:spcPts val="300"/>
              </a:spcAft>
              <a:buFont typeface="Wingdings" panose="05000000000000000000" pitchFamily="2" charset="2"/>
              <a:buChar char="§"/>
            </a:pPr>
            <a:r>
              <a:rPr lang="en-US" sz="2000" dirty="0">
                <a:solidFill>
                  <a:srgbClr val="101D49"/>
                </a:solidFill>
                <a:latin typeface="Times New Roman" panose="02020603050405020304" pitchFamily="18" charset="0"/>
                <a:cs typeface="Times New Roman" panose="02020603050405020304" pitchFamily="18" charset="0"/>
              </a:rPr>
              <a:t>Additionally, IDOH desires a comprehensive solution that is scalable and future-proof to allow rapid and efficient adaptation in the event of future public health crises or disease outbreaks. IDOH expects the solution to be offered as a cloud Software as a Service (SaaS)</a:t>
            </a:r>
          </a:p>
          <a:p>
            <a:pPr marL="800100" lvl="1" indent="-342900">
              <a:spcAft>
                <a:spcPts val="300"/>
              </a:spcAft>
              <a:buFont typeface="Arial" panose="020B0604020202020204" pitchFamily="34" charset="0"/>
              <a:buChar char="•"/>
            </a:pPr>
            <a:endParaRPr lang="en-US" sz="2000" dirty="0">
              <a:solidFill>
                <a:srgbClr val="101D49"/>
              </a:solidFill>
              <a:latin typeface="Times New Roman" panose="02020603050405020304" pitchFamily="18" charset="0"/>
              <a:cs typeface="Times New Roman" panose="02020603050405020304" pitchFamily="18" charset="0"/>
            </a:endParaRPr>
          </a:p>
          <a:p>
            <a:pPr lvl="1">
              <a:spcAft>
                <a:spcPts val="300"/>
              </a:spcAft>
            </a:pPr>
            <a:endParaRPr lang="en-US" sz="2000" dirty="0">
              <a:solidFill>
                <a:srgbClr val="101D49"/>
              </a:solidFill>
              <a:latin typeface="Times New Roman" panose="02020603050405020304" pitchFamily="18" charset="0"/>
              <a:cs typeface="Times New Roman" panose="02020603050405020304" pitchFamily="18" charset="0"/>
            </a:endParaRPr>
          </a:p>
        </p:txBody>
      </p:sp>
      <p:sp>
        <p:nvSpPr>
          <p:cNvPr id="3" name="Slide Number Placeholder 2">
            <a:extLst>
              <a:ext uri="{FF2B5EF4-FFF2-40B4-BE49-F238E27FC236}">
                <a16:creationId xmlns:a16="http://schemas.microsoft.com/office/drawing/2014/main" id="{DA28276F-8F4C-AF65-74F4-3442B3DEF10D}"/>
              </a:ext>
            </a:extLst>
          </p:cNvPr>
          <p:cNvSpPr>
            <a:spLocks noGrp="1"/>
          </p:cNvSpPr>
          <p:nvPr>
            <p:ph type="sldNum" sz="quarter" idx="12"/>
          </p:nvPr>
        </p:nvSpPr>
        <p:spPr/>
        <p:txBody>
          <a:bodyPr/>
          <a:lstStyle/>
          <a:p>
            <a:fld id="{33943F3E-CE48-48F4-A664-D93E49928CBC}" type="slidenum">
              <a:rPr lang="en-US" smtClean="0"/>
              <a:pPr/>
              <a:t>5</a:t>
            </a:fld>
            <a:endParaRPr lang="en-US" dirty="0"/>
          </a:p>
        </p:txBody>
      </p:sp>
    </p:spTree>
    <p:extLst>
      <p:ext uri="{BB962C8B-B14F-4D97-AF65-F5344CB8AC3E}">
        <p14:creationId xmlns:p14="http://schemas.microsoft.com/office/powerpoint/2010/main" val="7214285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Questions – Scope of Work</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a:xfrm>
            <a:off x="1295400" y="2014779"/>
            <a:ext cx="9601200" cy="3127491"/>
          </a:xfrm>
        </p:spPr>
        <p:txBody>
          <a:bodyPr>
            <a:noAutofit/>
          </a:bodyPr>
          <a:lstStyle/>
          <a:p>
            <a:r>
              <a:rPr lang="en-US" dirty="0">
                <a:solidFill>
                  <a:srgbClr val="101D49"/>
                </a:solidFill>
                <a:latin typeface="Times New Roman" panose="02020603050405020304" pitchFamily="18" charset="0"/>
                <a:cs typeface="Times New Roman" panose="02020603050405020304" pitchFamily="18" charset="0"/>
              </a:rPr>
              <a:t>Verbal responses provided today are non-binding. For binding responses please submit a question/inquiry through the Q&amp;A matrix (Attachment G).  </a:t>
            </a:r>
          </a:p>
          <a:p>
            <a:endParaRPr lang="en-US" dirty="0">
              <a:solidFill>
                <a:srgbClr val="101D49"/>
              </a:solidFill>
              <a:latin typeface="Times New Roman" panose="02020603050405020304" pitchFamily="18" charset="0"/>
              <a:cs typeface="Times New Roman" panose="02020603050405020304" pitchFamily="18" charset="0"/>
            </a:endParaRPr>
          </a:p>
          <a:p>
            <a:r>
              <a:rPr lang="en-US" dirty="0">
                <a:solidFill>
                  <a:srgbClr val="101D49"/>
                </a:solidFill>
                <a:latin typeface="Times New Roman" panose="02020603050405020304" pitchFamily="18" charset="0"/>
                <a:cs typeface="Times New Roman" panose="02020603050405020304" pitchFamily="18" charset="0"/>
              </a:rPr>
              <a:t>All questions/inquiries should be submitted by 3:00 pm ET, May 23, using the Q&amp;A Matrix (Attachment G) as outlined in Section 1.7 of the RFP main document. </a:t>
            </a:r>
            <a:endParaRPr lang="en-US" b="1" strike="sngStrike" dirty="0">
              <a:solidFill>
                <a:srgbClr val="FF0000"/>
              </a:solidFill>
              <a:latin typeface="Times New Roman" panose="02020603050405020304" pitchFamily="18" charset="0"/>
              <a:cs typeface="Times New Roman" panose="02020603050405020304" pitchFamily="18" charset="0"/>
            </a:endParaRPr>
          </a:p>
          <a:p>
            <a:pPr marL="0" indent="0">
              <a:buNone/>
            </a:pPr>
            <a:endParaRPr lang="en-US" b="1" strike="sngStrike" dirty="0">
              <a:solidFill>
                <a:srgbClr val="FF0000"/>
              </a:solidFill>
              <a:latin typeface="Times New Roman" panose="02020603050405020304" pitchFamily="18" charset="0"/>
              <a:cs typeface="Times New Roman" panose="02020603050405020304" pitchFamily="18" charset="0"/>
            </a:endParaRPr>
          </a:p>
          <a:p>
            <a:pPr marL="0" indent="0" algn="ctr">
              <a:buNone/>
            </a:pPr>
            <a:endParaRPr lang="en-US" sz="1600" dirty="0">
              <a:solidFill>
                <a:srgbClr val="101D49"/>
              </a:solidFill>
              <a:latin typeface="Times New Roman" panose="02020603050405020304" pitchFamily="18" charset="0"/>
              <a:cs typeface="Times New Roman" panose="02020603050405020304" pitchFamily="18" charset="0"/>
            </a:endParaRPr>
          </a:p>
          <a:p>
            <a:pPr algn="ctr"/>
            <a:endParaRPr lang="en-US" sz="1600" dirty="0">
              <a:latin typeface="Times New Roman" panose="02020603050405020304" pitchFamily="18"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id="{F69C9DB2-198B-A0B4-FD71-116157D05889}"/>
              </a:ext>
            </a:extLst>
          </p:cNvPr>
          <p:cNvSpPr>
            <a:spLocks noGrp="1"/>
          </p:cNvSpPr>
          <p:nvPr>
            <p:ph type="sldNum" sz="quarter" idx="12"/>
          </p:nvPr>
        </p:nvSpPr>
        <p:spPr/>
        <p:txBody>
          <a:bodyPr/>
          <a:lstStyle/>
          <a:p>
            <a:fld id="{33943F3E-CE48-48F4-A664-D93E49928CBC}" type="slidenum">
              <a:rPr lang="en-US" smtClean="0"/>
              <a:pPr/>
              <a:t>6</a:t>
            </a:fld>
            <a:endParaRPr lang="en-US" dirty="0"/>
          </a:p>
        </p:txBody>
      </p:sp>
    </p:spTree>
    <p:extLst>
      <p:ext uri="{BB962C8B-B14F-4D97-AF65-F5344CB8AC3E}">
        <p14:creationId xmlns:p14="http://schemas.microsoft.com/office/powerpoint/2010/main" val="39288727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80931" y="712240"/>
            <a:ext cx="9601200" cy="829157"/>
          </a:xfrm>
        </p:spPr>
        <p:txBody>
          <a:bodyPr/>
          <a:lstStyle/>
          <a:p>
            <a:r>
              <a:rPr lang="en-US" dirty="0">
                <a:latin typeface="Times New Roman" panose="02020603050405020304" pitchFamily="18" charset="0"/>
                <a:cs typeface="Times New Roman" panose="02020603050405020304" pitchFamily="18" charset="0"/>
              </a:rPr>
              <a:t>Indiana Office of Technology Security Protocols</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idx="1"/>
          </p:nvPr>
        </p:nvSpPr>
        <p:spPr>
          <a:xfrm>
            <a:off x="1295400" y="2294164"/>
            <a:ext cx="9601200" cy="2848106"/>
          </a:xfrm>
        </p:spPr>
        <p:txBody>
          <a:bodyPr>
            <a:noAutofit/>
          </a:bodyPr>
          <a:lstStyle/>
          <a:p>
            <a:r>
              <a:rPr lang="en-US" b="0" i="0" dirty="0">
                <a:solidFill>
                  <a:srgbClr val="202124"/>
                </a:solidFill>
                <a:effectLst/>
                <a:latin typeface="Times New Roman" panose="02020603050405020304" pitchFamily="18" charset="0"/>
                <a:cs typeface="Times New Roman" panose="02020603050405020304" pitchFamily="18" charset="0"/>
              </a:rPr>
              <a:t>The Contractor shall meet all requirements for Indiana Office of Technology security protocols. Please see this link for more information and on how to access the Information Security Framework (ISF): </a:t>
            </a:r>
            <a:r>
              <a:rPr lang="en-US" b="0" i="0" dirty="0">
                <a:solidFill>
                  <a:srgbClr val="202124"/>
                </a:solidFill>
                <a:effectLst/>
                <a:latin typeface="Times New Roman" panose="02020603050405020304" pitchFamily="18" charset="0"/>
                <a:cs typeface="Times New Roman" panose="02020603050405020304" pitchFamily="18" charset="0"/>
                <a:hlinkClick r:id="rId3"/>
              </a:rPr>
              <a:t>https://www.in.gov/information-security-framework/</a:t>
            </a:r>
            <a:r>
              <a:rPr lang="en-US" b="0" i="0" dirty="0">
                <a:solidFill>
                  <a:srgbClr val="202124"/>
                </a:solidFill>
                <a:effectLst/>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r>
              <a:rPr lang="en-US" b="0" i="0" dirty="0">
                <a:solidFill>
                  <a:srgbClr val="202124"/>
                </a:solidFill>
                <a:effectLst/>
                <a:latin typeface="Times New Roman" panose="02020603050405020304" pitchFamily="18" charset="0"/>
                <a:cs typeface="Times New Roman" panose="02020603050405020304" pitchFamily="18" charset="0"/>
              </a:rPr>
              <a:t>As the instructions indicate, Respondents will need to complete the nondisclosure agreement (NDA) available on the webpage and return the completed document to IOT via email to </a:t>
            </a:r>
            <a:r>
              <a:rPr lang="en-US" b="0" i="0" dirty="0">
                <a:solidFill>
                  <a:srgbClr val="202124"/>
                </a:solidFill>
                <a:effectLst/>
                <a:latin typeface="Times New Roman" panose="02020603050405020304" pitchFamily="18" charset="0"/>
                <a:cs typeface="Times New Roman" panose="02020603050405020304" pitchFamily="18" charset="0"/>
                <a:hlinkClick r:id="rId4"/>
              </a:rPr>
              <a:t>IOTISFRequests@iot.IN.gov</a:t>
            </a:r>
            <a:r>
              <a:rPr lang="en-US" b="0" i="0" dirty="0">
                <a:solidFill>
                  <a:srgbClr val="202124"/>
                </a:solidFill>
                <a:effectLst/>
                <a:latin typeface="Times New Roman" panose="02020603050405020304" pitchFamily="18" charset="0"/>
                <a:cs typeface="Times New Roman" panose="02020603050405020304" pitchFamily="18" charset="0"/>
              </a:rPr>
              <a:t>. Details of what to include on your request can be found on the webpage.</a:t>
            </a:r>
            <a:endParaRPr lang="en-US" dirty="0">
              <a:solidFill>
                <a:srgbClr val="101D49"/>
              </a:solidFill>
              <a:latin typeface="Times New Roman" panose="02020603050405020304" pitchFamily="18" charset="0"/>
              <a:cs typeface="Times New Roman" panose="02020603050405020304" pitchFamily="18" charset="0"/>
            </a:endParaRPr>
          </a:p>
          <a:p>
            <a:pPr marL="0" indent="0" algn="ctr">
              <a:buNone/>
            </a:pPr>
            <a:endParaRPr lang="en-US" sz="1600" dirty="0">
              <a:solidFill>
                <a:srgbClr val="101D49"/>
              </a:solidFill>
              <a:latin typeface="Times New Roman" panose="02020603050405020304" pitchFamily="18" charset="0"/>
              <a:cs typeface="Times New Roman" panose="02020603050405020304" pitchFamily="18" charset="0"/>
            </a:endParaRPr>
          </a:p>
          <a:p>
            <a:pPr algn="ctr"/>
            <a:endParaRPr lang="en-US" sz="1600" dirty="0">
              <a:latin typeface="Times New Roman" panose="02020603050405020304" pitchFamily="18"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id="{1513EC48-68E8-839F-9A28-021F4962064C}"/>
              </a:ext>
            </a:extLst>
          </p:cNvPr>
          <p:cNvSpPr>
            <a:spLocks noGrp="1"/>
          </p:cNvSpPr>
          <p:nvPr>
            <p:ph type="sldNum" sz="quarter" idx="12"/>
          </p:nvPr>
        </p:nvSpPr>
        <p:spPr/>
        <p:txBody>
          <a:bodyPr/>
          <a:lstStyle/>
          <a:p>
            <a:fld id="{33943F3E-CE48-48F4-A664-D93E49928CBC}" type="slidenum">
              <a:rPr lang="en-US" smtClean="0"/>
              <a:pPr/>
              <a:t>7</a:t>
            </a:fld>
            <a:endParaRPr lang="en-US" dirty="0"/>
          </a:p>
        </p:txBody>
      </p:sp>
    </p:spTree>
    <p:extLst>
      <p:ext uri="{BB962C8B-B14F-4D97-AF65-F5344CB8AC3E}">
        <p14:creationId xmlns:p14="http://schemas.microsoft.com/office/powerpoint/2010/main" val="18981591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Term of Contract</a:t>
            </a:r>
          </a:p>
        </p:txBody>
      </p:sp>
      <p:sp>
        <p:nvSpPr>
          <p:cNvPr id="6" name="Content Placeholder 5"/>
          <p:cNvSpPr>
            <a:spLocks noGrp="1"/>
          </p:cNvSpPr>
          <p:nvPr>
            <p:ph idx="1"/>
          </p:nvPr>
        </p:nvSpPr>
        <p:spPr/>
        <p:txBody>
          <a:bodyPr>
            <a:normAutofit/>
          </a:bodyPr>
          <a:lstStyle/>
          <a:p>
            <a:pPr defTabSz="914400">
              <a:lnSpc>
                <a:spcPct val="90000"/>
              </a:lnSpc>
              <a:spcBef>
                <a:spcPct val="20000"/>
              </a:spcBef>
              <a:spcAft>
                <a:spcPts val="0"/>
              </a:spcAft>
            </a:pPr>
            <a:r>
              <a:rPr lang="en-US" i="0" dirty="0">
                <a:solidFill>
                  <a:srgbClr val="002060"/>
                </a:solidFill>
                <a:latin typeface="Times New Roman" panose="02020603050405020304" pitchFamily="18" charset="0"/>
                <a:cs typeface="Times New Roman" panose="02020603050405020304" pitchFamily="18" charset="0"/>
              </a:rPr>
              <a:t>The term of the contract shall be for a period of </a:t>
            </a:r>
            <a:r>
              <a:rPr lang="en-US" b="1" i="0" dirty="0">
                <a:solidFill>
                  <a:srgbClr val="002060"/>
                </a:solidFill>
                <a:latin typeface="Times New Roman" panose="02020603050405020304" pitchFamily="18" charset="0"/>
                <a:cs typeface="Times New Roman" panose="02020603050405020304" pitchFamily="18" charset="0"/>
              </a:rPr>
              <a:t>Three (3) </a:t>
            </a:r>
            <a:r>
              <a:rPr lang="en-US" b="1" i="0" dirty="0">
                <a:solidFill>
                  <a:srgbClr val="101D49"/>
                </a:solidFill>
                <a:latin typeface="Times New Roman" panose="02020603050405020304" pitchFamily="18" charset="0"/>
                <a:cs typeface="Times New Roman" panose="02020603050405020304" pitchFamily="18" charset="0"/>
              </a:rPr>
              <a:t>years </a:t>
            </a:r>
            <a:r>
              <a:rPr lang="en-US" i="0" dirty="0">
                <a:solidFill>
                  <a:srgbClr val="101D49"/>
                </a:solidFill>
                <a:latin typeface="Times New Roman" panose="02020603050405020304" pitchFamily="18" charset="0"/>
                <a:cs typeface="Times New Roman" panose="02020603050405020304" pitchFamily="18" charset="0"/>
              </a:rPr>
              <a:t>from the date of contract execution.  </a:t>
            </a:r>
          </a:p>
          <a:p>
            <a:pPr marL="0" indent="0" defTabSz="914400">
              <a:lnSpc>
                <a:spcPct val="90000"/>
              </a:lnSpc>
              <a:spcBef>
                <a:spcPct val="20000"/>
              </a:spcBef>
              <a:spcAft>
                <a:spcPts val="0"/>
              </a:spcAft>
              <a:buNone/>
            </a:pPr>
            <a:endParaRPr lang="en-US" i="0" dirty="0">
              <a:solidFill>
                <a:srgbClr val="101D49"/>
              </a:solidFill>
              <a:latin typeface="Times New Roman" panose="02020603050405020304" pitchFamily="18" charset="0"/>
              <a:cs typeface="Times New Roman" panose="02020603050405020304" pitchFamily="18" charset="0"/>
            </a:endParaRPr>
          </a:p>
          <a:p>
            <a:pPr defTabSz="914400">
              <a:lnSpc>
                <a:spcPct val="90000"/>
              </a:lnSpc>
              <a:spcBef>
                <a:spcPct val="20000"/>
              </a:spcBef>
              <a:spcAft>
                <a:spcPts val="0"/>
              </a:spcAft>
            </a:pPr>
            <a:r>
              <a:rPr lang="en-US" i="0" dirty="0">
                <a:solidFill>
                  <a:srgbClr val="101D49"/>
                </a:solidFill>
                <a:latin typeface="Times New Roman" panose="02020603050405020304" pitchFamily="18" charset="0"/>
                <a:cs typeface="Times New Roman" panose="02020603050405020304" pitchFamily="18" charset="0"/>
              </a:rPr>
              <a:t>There may be </a:t>
            </a:r>
            <a:r>
              <a:rPr lang="en-US" b="1" i="0" dirty="0">
                <a:solidFill>
                  <a:srgbClr val="101D49"/>
                </a:solidFill>
                <a:latin typeface="Times New Roman" panose="02020603050405020304" pitchFamily="18" charset="0"/>
                <a:cs typeface="Times New Roman" panose="02020603050405020304" pitchFamily="18" charset="0"/>
              </a:rPr>
              <a:t>Three (3) one-year renewals </a:t>
            </a:r>
            <a:r>
              <a:rPr lang="en-US" i="0" dirty="0">
                <a:solidFill>
                  <a:srgbClr val="101D49"/>
                </a:solidFill>
                <a:latin typeface="Times New Roman" panose="02020603050405020304" pitchFamily="18" charset="0"/>
                <a:cs typeface="Times New Roman" panose="02020603050405020304" pitchFamily="18" charset="0"/>
              </a:rPr>
              <a:t>for a </a:t>
            </a:r>
            <a:r>
              <a:rPr lang="en-US" b="1" i="0" dirty="0">
                <a:solidFill>
                  <a:srgbClr val="101D49"/>
                </a:solidFill>
                <a:latin typeface="Times New Roman" panose="02020603050405020304" pitchFamily="18" charset="0"/>
                <a:cs typeface="Times New Roman" panose="02020603050405020304" pitchFamily="18" charset="0"/>
              </a:rPr>
              <a:t>total of Six (6) </a:t>
            </a:r>
            <a:r>
              <a:rPr lang="en-US" b="1" i="0" dirty="0">
                <a:solidFill>
                  <a:srgbClr val="002060"/>
                </a:solidFill>
                <a:latin typeface="Times New Roman" panose="02020603050405020304" pitchFamily="18" charset="0"/>
                <a:cs typeface="Times New Roman" panose="02020603050405020304" pitchFamily="18" charset="0"/>
              </a:rPr>
              <a:t>years </a:t>
            </a:r>
            <a:r>
              <a:rPr lang="en-US" i="0" dirty="0">
                <a:solidFill>
                  <a:srgbClr val="002060"/>
                </a:solidFill>
                <a:latin typeface="Times New Roman" panose="02020603050405020304" pitchFamily="18" charset="0"/>
                <a:cs typeface="Times New Roman" panose="02020603050405020304" pitchFamily="18" charset="0"/>
              </a:rPr>
              <a:t>at the State’s option.  </a:t>
            </a:r>
          </a:p>
          <a:p>
            <a:pPr marL="0" marR="0" indent="0">
              <a:lnSpc>
                <a:spcPct val="84000"/>
              </a:lnSpc>
              <a:spcBef>
                <a:spcPts val="0"/>
              </a:spcBef>
              <a:spcAft>
                <a:spcPts val="0"/>
              </a:spcAft>
              <a:buNone/>
            </a:pPr>
            <a:endParaRPr lang="en-US" dirty="0">
              <a:solidFill>
                <a:srgbClr val="101D49"/>
              </a:solidFill>
              <a:highlight>
                <a:srgbClr val="FFFF00"/>
              </a:highlight>
              <a:latin typeface="Times New Roman" panose="02020603050405020304" pitchFamily="18" charset="0"/>
              <a:cs typeface="Times New Roman" panose="02020603050405020304" pitchFamily="18" charset="0"/>
            </a:endParaRPr>
          </a:p>
        </p:txBody>
      </p:sp>
      <p:sp>
        <p:nvSpPr>
          <p:cNvPr id="2" name="Slide Number Placeholder 1">
            <a:extLst>
              <a:ext uri="{FF2B5EF4-FFF2-40B4-BE49-F238E27FC236}">
                <a16:creationId xmlns:a16="http://schemas.microsoft.com/office/drawing/2014/main" id="{B8E89A42-F6B4-E08C-9A3D-011ADB6DFAA0}"/>
              </a:ext>
            </a:extLst>
          </p:cNvPr>
          <p:cNvSpPr>
            <a:spLocks noGrp="1"/>
          </p:cNvSpPr>
          <p:nvPr>
            <p:ph type="sldNum" sz="quarter" idx="12"/>
          </p:nvPr>
        </p:nvSpPr>
        <p:spPr/>
        <p:txBody>
          <a:bodyPr/>
          <a:lstStyle/>
          <a:p>
            <a:fld id="{33943F3E-CE48-48F4-A664-D93E49928CBC}" type="slidenum">
              <a:rPr lang="en-US" smtClean="0"/>
              <a:pPr/>
              <a:t>8</a:t>
            </a:fld>
            <a:endParaRPr lang="en-US" dirty="0"/>
          </a:p>
        </p:txBody>
      </p:sp>
    </p:spTree>
    <p:extLst>
      <p:ext uri="{BB962C8B-B14F-4D97-AF65-F5344CB8AC3E}">
        <p14:creationId xmlns:p14="http://schemas.microsoft.com/office/powerpoint/2010/main" val="5932486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81296" y="864214"/>
            <a:ext cx="9601200" cy="829157"/>
          </a:xfrm>
        </p:spPr>
        <p:txBody>
          <a:bodyPr/>
          <a:lstStyle/>
          <a:p>
            <a:r>
              <a:rPr lang="en-US" dirty="0">
                <a:latin typeface="Times New Roman" panose="02020603050405020304" pitchFamily="18" charset="0"/>
                <a:cs typeface="Times New Roman" panose="02020603050405020304" pitchFamily="18" charset="0"/>
              </a:rPr>
              <a:t>Key Dates</a:t>
            </a:r>
          </a:p>
        </p:txBody>
      </p:sp>
      <p:graphicFrame>
        <p:nvGraphicFramePr>
          <p:cNvPr id="7" name="Table 7">
            <a:extLst>
              <a:ext uri="{FF2B5EF4-FFF2-40B4-BE49-F238E27FC236}">
                <a16:creationId xmlns:a16="http://schemas.microsoft.com/office/drawing/2014/main" id="{20DF52A3-7458-440A-C99A-A8CFFCD38BC3}"/>
              </a:ext>
            </a:extLst>
          </p:cNvPr>
          <p:cNvGraphicFramePr>
            <a:graphicFrameLocks noGrp="1"/>
          </p:cNvGraphicFramePr>
          <p:nvPr>
            <p:ph idx="1"/>
            <p:extLst>
              <p:ext uri="{D42A27DB-BD31-4B8C-83A1-F6EECF244321}">
                <p14:modId xmlns:p14="http://schemas.microsoft.com/office/powerpoint/2010/main" val="3329457576"/>
              </p:ext>
            </p:extLst>
          </p:nvPr>
        </p:nvGraphicFramePr>
        <p:xfrm>
          <a:off x="1259103" y="2036811"/>
          <a:ext cx="9413813" cy="3688080"/>
        </p:xfrm>
        <a:graphic>
          <a:graphicData uri="http://schemas.openxmlformats.org/drawingml/2006/table">
            <a:tbl>
              <a:tblPr firstRow="1" bandRow="1">
                <a:tableStyleId>{5C22544A-7EE6-4342-B048-85BDC9FD1C3A}</a:tableStyleId>
              </a:tblPr>
              <a:tblGrid>
                <a:gridCol w="5582177">
                  <a:extLst>
                    <a:ext uri="{9D8B030D-6E8A-4147-A177-3AD203B41FA5}">
                      <a16:colId xmlns:a16="http://schemas.microsoft.com/office/drawing/2014/main" val="4067190956"/>
                    </a:ext>
                  </a:extLst>
                </a:gridCol>
                <a:gridCol w="3831636">
                  <a:extLst>
                    <a:ext uri="{9D8B030D-6E8A-4147-A177-3AD203B41FA5}">
                      <a16:colId xmlns:a16="http://schemas.microsoft.com/office/drawing/2014/main" val="1252256831"/>
                    </a:ext>
                  </a:extLst>
                </a:gridCol>
              </a:tblGrid>
              <a:tr h="194001">
                <a:tc>
                  <a:txBody>
                    <a:bodyPr/>
                    <a:lstStyle/>
                    <a:p>
                      <a:pPr algn="ctr"/>
                      <a:r>
                        <a:rPr lang="en-US" sz="1400" dirty="0">
                          <a:solidFill>
                            <a:schemeClr val="bg1"/>
                          </a:solidFill>
                          <a:latin typeface="Times New Roman" panose="02020603050405020304" pitchFamily="18" charset="0"/>
                          <a:cs typeface="Times New Roman" panose="02020603050405020304" pitchFamily="18" charset="0"/>
                        </a:rPr>
                        <a:t>Activity </a:t>
                      </a:r>
                    </a:p>
                  </a:txBody>
                  <a:tcPr/>
                </a:tc>
                <a:tc>
                  <a:txBody>
                    <a:bodyPr/>
                    <a:lstStyle/>
                    <a:p>
                      <a:pPr algn="ctr"/>
                      <a:r>
                        <a:rPr lang="en-US" sz="1400" dirty="0">
                          <a:solidFill>
                            <a:schemeClr val="bg1"/>
                          </a:solidFill>
                          <a:latin typeface="Times New Roman" panose="02020603050405020304" pitchFamily="18" charset="0"/>
                          <a:cs typeface="Times New Roman" panose="02020603050405020304" pitchFamily="18" charset="0"/>
                        </a:rPr>
                        <a:t>Date</a:t>
                      </a:r>
                    </a:p>
                  </a:txBody>
                  <a:tcPr/>
                </a:tc>
                <a:extLst>
                  <a:ext uri="{0D108BD9-81ED-4DB2-BD59-A6C34878D82A}">
                    <a16:rowId xmlns:a16="http://schemas.microsoft.com/office/drawing/2014/main" val="671919675"/>
                  </a:ext>
                </a:extLst>
              </a:tr>
              <a:tr h="194001">
                <a:tc>
                  <a:txBody>
                    <a:bodyPr/>
                    <a:lstStyle/>
                    <a:p>
                      <a:r>
                        <a:rPr lang="en-US" sz="1400" dirty="0">
                          <a:solidFill>
                            <a:srgbClr val="101D49"/>
                          </a:solidFill>
                          <a:latin typeface="Times New Roman" panose="02020603050405020304" pitchFamily="18" charset="0"/>
                          <a:cs typeface="Times New Roman" panose="02020603050405020304" pitchFamily="18" charset="0"/>
                        </a:rPr>
                        <a:t>Issue of solicitation</a:t>
                      </a:r>
                    </a:p>
                  </a:txBody>
                  <a:tcPr/>
                </a:tc>
                <a:tc>
                  <a:txBody>
                    <a:bodyPr/>
                    <a:lstStyle/>
                    <a:p>
                      <a:r>
                        <a:rPr lang="en-US" sz="1400" dirty="0">
                          <a:solidFill>
                            <a:srgbClr val="101D49"/>
                          </a:solidFill>
                          <a:latin typeface="Times New Roman" panose="02020603050405020304" pitchFamily="18" charset="0"/>
                          <a:cs typeface="Times New Roman" panose="02020603050405020304" pitchFamily="18" charset="0"/>
                        </a:rPr>
                        <a:t>May 12, 2023</a:t>
                      </a:r>
                    </a:p>
                  </a:txBody>
                  <a:tcPr/>
                </a:tc>
                <a:extLst>
                  <a:ext uri="{0D108BD9-81ED-4DB2-BD59-A6C34878D82A}">
                    <a16:rowId xmlns:a16="http://schemas.microsoft.com/office/drawing/2014/main" val="661368340"/>
                  </a:ext>
                </a:extLst>
              </a:tr>
              <a:tr h="194001">
                <a:tc>
                  <a:txBody>
                    <a:bodyPr/>
                    <a:lstStyle/>
                    <a:p>
                      <a:r>
                        <a:rPr lang="en-US" sz="1400" dirty="0">
                          <a:solidFill>
                            <a:srgbClr val="101D49"/>
                          </a:solidFill>
                          <a:latin typeface="Times New Roman" panose="02020603050405020304" pitchFamily="18" charset="0"/>
                          <a:cs typeface="Times New Roman" panose="02020603050405020304" pitchFamily="18" charset="0"/>
                        </a:rPr>
                        <a:t>Pre-Proposal Conference</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400" dirty="0">
                          <a:solidFill>
                            <a:srgbClr val="101D49"/>
                          </a:solidFill>
                          <a:latin typeface="Times New Roman" panose="02020603050405020304" pitchFamily="18" charset="0"/>
                          <a:cs typeface="Times New Roman" panose="02020603050405020304" pitchFamily="18" charset="0"/>
                        </a:rPr>
                        <a:t>May 19, 2023, 10:00 am ET</a:t>
                      </a:r>
                    </a:p>
                  </a:txBody>
                  <a:tcPr/>
                </a:tc>
                <a:extLst>
                  <a:ext uri="{0D108BD9-81ED-4DB2-BD59-A6C34878D82A}">
                    <a16:rowId xmlns:a16="http://schemas.microsoft.com/office/drawing/2014/main" val="3183595000"/>
                  </a:ext>
                </a:extLst>
              </a:tr>
              <a:tr h="329801">
                <a:tc>
                  <a:txBody>
                    <a:bodyPr/>
                    <a:lstStyle/>
                    <a:p>
                      <a:r>
                        <a:rPr lang="en-US" sz="1400" dirty="0">
                          <a:solidFill>
                            <a:srgbClr val="101D49"/>
                          </a:solidFill>
                          <a:latin typeface="Times New Roman" panose="02020603050405020304" pitchFamily="18" charset="0"/>
                          <a:cs typeface="Times New Roman" panose="02020603050405020304" pitchFamily="18" charset="0"/>
                        </a:rPr>
                        <a:t>Deadline to Submit Pre-proposal Network Opportunities Form (Attachment I) </a:t>
                      </a:r>
                    </a:p>
                  </a:txBody>
                  <a:tcPr/>
                </a:tc>
                <a:tc>
                  <a:txBody>
                    <a:bodyPr/>
                    <a:lstStyle/>
                    <a:p>
                      <a:r>
                        <a:rPr lang="en-US" sz="1400" dirty="0">
                          <a:solidFill>
                            <a:srgbClr val="101D49"/>
                          </a:solidFill>
                          <a:latin typeface="Times New Roman" panose="02020603050405020304" pitchFamily="18" charset="0"/>
                          <a:cs typeface="Times New Roman" panose="02020603050405020304" pitchFamily="18" charset="0"/>
                        </a:rPr>
                        <a:t>May 23, 2023, 3:00 pm ET</a:t>
                      </a:r>
                    </a:p>
                  </a:txBody>
                  <a:tcPr/>
                </a:tc>
                <a:extLst>
                  <a:ext uri="{0D108BD9-81ED-4DB2-BD59-A6C34878D82A}">
                    <a16:rowId xmlns:a16="http://schemas.microsoft.com/office/drawing/2014/main" val="1156433069"/>
                  </a:ext>
                </a:extLst>
              </a:tr>
              <a:tr h="194001">
                <a:tc>
                  <a:txBody>
                    <a:bodyPr/>
                    <a:lstStyle/>
                    <a:p>
                      <a:r>
                        <a:rPr lang="en-US" sz="1400" dirty="0">
                          <a:solidFill>
                            <a:srgbClr val="101D49"/>
                          </a:solidFill>
                          <a:latin typeface="Times New Roman" panose="02020603050405020304" pitchFamily="18" charset="0"/>
                          <a:cs typeface="Times New Roman" panose="02020603050405020304" pitchFamily="18" charset="0"/>
                        </a:rPr>
                        <a:t>Deadline to Submit Written Questions (Attachment G)</a:t>
                      </a:r>
                    </a:p>
                  </a:txBody>
                  <a:tcPr/>
                </a:tc>
                <a:tc>
                  <a:txBody>
                    <a:bodyPr/>
                    <a:lstStyle/>
                    <a:p>
                      <a:r>
                        <a:rPr lang="en-US" sz="1400" dirty="0">
                          <a:solidFill>
                            <a:srgbClr val="101D49"/>
                          </a:solidFill>
                          <a:latin typeface="Times New Roman" panose="02020603050405020304" pitchFamily="18" charset="0"/>
                          <a:cs typeface="Times New Roman" panose="02020603050405020304" pitchFamily="18" charset="0"/>
                        </a:rPr>
                        <a:t>May 23, 2023, 3:00 pm ET</a:t>
                      </a:r>
                    </a:p>
                  </a:txBody>
                  <a:tcPr/>
                </a:tc>
                <a:extLst>
                  <a:ext uri="{0D108BD9-81ED-4DB2-BD59-A6C34878D82A}">
                    <a16:rowId xmlns:a16="http://schemas.microsoft.com/office/drawing/2014/main" val="1098177646"/>
                  </a:ext>
                </a:extLst>
              </a:tr>
              <a:tr h="194001">
                <a:tc>
                  <a:txBody>
                    <a:bodyPr/>
                    <a:lstStyle/>
                    <a:p>
                      <a:r>
                        <a:rPr lang="en-US" sz="1400" dirty="0">
                          <a:solidFill>
                            <a:srgbClr val="101D49"/>
                          </a:solidFill>
                          <a:latin typeface="Times New Roman" panose="02020603050405020304" pitchFamily="18" charset="0"/>
                          <a:cs typeface="Times New Roman" panose="02020603050405020304" pitchFamily="18" charset="0"/>
                        </a:rPr>
                        <a:t>Response to Written Questions/Amendments</a:t>
                      </a:r>
                    </a:p>
                  </a:txBody>
                  <a:tcPr/>
                </a:tc>
                <a:tc>
                  <a:txBody>
                    <a:bodyPr/>
                    <a:lstStyle/>
                    <a:p>
                      <a:r>
                        <a:rPr lang="en-US" sz="1400" dirty="0">
                          <a:solidFill>
                            <a:srgbClr val="101D49"/>
                          </a:solidFill>
                          <a:latin typeface="Times New Roman" panose="02020603050405020304" pitchFamily="18" charset="0"/>
                          <a:cs typeface="Times New Roman" panose="02020603050405020304" pitchFamily="18" charset="0"/>
                        </a:rPr>
                        <a:t>May 30, 2023 3:00 pm ET</a:t>
                      </a:r>
                    </a:p>
                  </a:txBody>
                  <a:tcPr/>
                </a:tc>
                <a:extLst>
                  <a:ext uri="{0D108BD9-81ED-4DB2-BD59-A6C34878D82A}">
                    <a16:rowId xmlns:a16="http://schemas.microsoft.com/office/drawing/2014/main" val="971766450"/>
                  </a:ext>
                </a:extLst>
              </a:tr>
              <a:tr h="194001">
                <a:tc>
                  <a:txBody>
                    <a:bodyPr/>
                    <a:lstStyle/>
                    <a:p>
                      <a:r>
                        <a:rPr lang="en-US" sz="1400" dirty="0">
                          <a:solidFill>
                            <a:srgbClr val="101D49"/>
                          </a:solidFill>
                          <a:latin typeface="Times New Roman" panose="02020603050405020304" pitchFamily="18" charset="0"/>
                          <a:cs typeface="Times New Roman" panose="02020603050405020304" pitchFamily="18" charset="0"/>
                        </a:rPr>
                        <a:t>Deadline to Submit Letter of Intent to Respond Form (Attachment K)</a:t>
                      </a:r>
                    </a:p>
                  </a:txBody>
                  <a:tcPr/>
                </a:tc>
                <a:tc>
                  <a:txBody>
                    <a:bodyPr/>
                    <a:lstStyle/>
                    <a:p>
                      <a:r>
                        <a:rPr lang="en-US" sz="1400" dirty="0">
                          <a:solidFill>
                            <a:srgbClr val="101D49"/>
                          </a:solidFill>
                          <a:latin typeface="Times New Roman" panose="02020603050405020304" pitchFamily="18" charset="0"/>
                          <a:cs typeface="Times New Roman" panose="02020603050405020304" pitchFamily="18" charset="0"/>
                        </a:rPr>
                        <a:t>June 8, 2023, 3:00 pm ET</a:t>
                      </a:r>
                    </a:p>
                  </a:txBody>
                  <a:tcPr/>
                </a:tc>
                <a:extLst>
                  <a:ext uri="{0D108BD9-81ED-4DB2-BD59-A6C34878D82A}">
                    <a16:rowId xmlns:a16="http://schemas.microsoft.com/office/drawing/2014/main" val="1240495052"/>
                  </a:ext>
                </a:extLst>
              </a:tr>
              <a:tr h="329801">
                <a:tc>
                  <a:txBody>
                    <a:bodyPr/>
                    <a:lstStyle/>
                    <a:p>
                      <a:r>
                        <a:rPr lang="en-US" sz="1400" dirty="0">
                          <a:solidFill>
                            <a:srgbClr val="101D49"/>
                          </a:solidFill>
                          <a:latin typeface="Times New Roman" panose="02020603050405020304" pitchFamily="18" charset="0"/>
                          <a:cs typeface="Times New Roman" panose="02020603050405020304" pitchFamily="18" charset="0"/>
                        </a:rPr>
                        <a:t>Submission Process Part One:</a:t>
                      </a:r>
                    </a:p>
                    <a:p>
                      <a:r>
                        <a:rPr lang="en-US" sz="1400" dirty="0">
                          <a:solidFill>
                            <a:srgbClr val="101D49"/>
                          </a:solidFill>
                          <a:latin typeface="Times New Roman" panose="02020603050405020304" pitchFamily="18" charset="0"/>
                          <a:cs typeface="Times New Roman" panose="02020603050405020304" pitchFamily="18" charset="0"/>
                        </a:rPr>
                        <a:t>(Submission Form and Required Attachments)</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400" dirty="0">
                          <a:solidFill>
                            <a:srgbClr val="101D49"/>
                          </a:solidFill>
                          <a:latin typeface="Times New Roman" panose="02020603050405020304" pitchFamily="18" charset="0"/>
                          <a:cs typeface="Times New Roman" panose="02020603050405020304" pitchFamily="18" charset="0"/>
                        </a:rPr>
                        <a:t>June 22, 2023, 3:00 pm ET</a:t>
                      </a:r>
                    </a:p>
                  </a:txBody>
                  <a:tcPr/>
                </a:tc>
                <a:extLst>
                  <a:ext uri="{0D108BD9-81ED-4DB2-BD59-A6C34878D82A}">
                    <a16:rowId xmlns:a16="http://schemas.microsoft.com/office/drawing/2014/main" val="538330711"/>
                  </a:ext>
                </a:extLst>
              </a:tr>
              <a:tr h="329801">
                <a:tc>
                  <a:txBody>
                    <a:bodyPr/>
                    <a:lstStyle/>
                    <a:p>
                      <a:r>
                        <a:rPr lang="en-US" sz="1400" dirty="0">
                          <a:solidFill>
                            <a:srgbClr val="101D49"/>
                          </a:solidFill>
                          <a:latin typeface="Times New Roman" panose="02020603050405020304" pitchFamily="18" charset="0"/>
                          <a:cs typeface="Times New Roman" panose="02020603050405020304" pitchFamily="18" charset="0"/>
                        </a:rPr>
                        <a:t>Submission Process Part Two</a:t>
                      </a:r>
                    </a:p>
                    <a:p>
                      <a:r>
                        <a:rPr lang="en-US" sz="1400" dirty="0">
                          <a:solidFill>
                            <a:srgbClr val="101D49"/>
                          </a:solidFill>
                          <a:latin typeface="Times New Roman" panose="02020603050405020304" pitchFamily="18" charset="0"/>
                          <a:cs typeface="Times New Roman" panose="02020603050405020304" pitchFamily="18" charset="0"/>
                        </a:rPr>
                        <a:t>(Submission of Proposals on Flash Drive)</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400" dirty="0">
                          <a:solidFill>
                            <a:srgbClr val="101D49"/>
                          </a:solidFill>
                          <a:latin typeface="Times New Roman" panose="02020603050405020304" pitchFamily="18" charset="0"/>
                          <a:cs typeface="Times New Roman" panose="02020603050405020304" pitchFamily="18" charset="0"/>
                        </a:rPr>
                        <a:t>June 27, 2023, 4:30 pm ET</a:t>
                      </a:r>
                    </a:p>
                  </a:txBody>
                  <a:tcPr/>
                </a:tc>
                <a:extLst>
                  <a:ext uri="{0D108BD9-81ED-4DB2-BD59-A6C34878D82A}">
                    <a16:rowId xmlns:a16="http://schemas.microsoft.com/office/drawing/2014/main" val="2378660806"/>
                  </a:ext>
                </a:extLst>
              </a:tr>
              <a:tr h="194001">
                <a:tc>
                  <a:txBody>
                    <a:bodyPr/>
                    <a:lstStyle/>
                    <a:p>
                      <a:r>
                        <a:rPr lang="en-US" sz="1400" dirty="0">
                          <a:solidFill>
                            <a:srgbClr val="101D49"/>
                          </a:solidFill>
                          <a:latin typeface="Times New Roman" panose="02020603050405020304" pitchFamily="18" charset="0"/>
                          <a:cs typeface="Times New Roman" panose="02020603050405020304" pitchFamily="18" charset="0"/>
                        </a:rPr>
                        <a:t>Submission of Reference Check Forms to State</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sz="1400" dirty="0">
                          <a:solidFill>
                            <a:srgbClr val="101D49"/>
                          </a:solidFill>
                          <a:latin typeface="Times New Roman" panose="02020603050405020304" pitchFamily="18" charset="0"/>
                          <a:cs typeface="Times New Roman" panose="02020603050405020304" pitchFamily="18" charset="0"/>
                        </a:rPr>
                        <a:t>June 27, 2023, 3:00 pm ET</a:t>
                      </a:r>
                    </a:p>
                  </a:txBody>
                  <a:tcPr/>
                </a:tc>
                <a:extLst>
                  <a:ext uri="{0D108BD9-81ED-4DB2-BD59-A6C34878D82A}">
                    <a16:rowId xmlns:a16="http://schemas.microsoft.com/office/drawing/2014/main" val="3464043344"/>
                  </a:ext>
                </a:extLst>
              </a:tr>
            </a:tbl>
          </a:graphicData>
        </a:graphic>
      </p:graphicFrame>
      <p:sp>
        <p:nvSpPr>
          <p:cNvPr id="2" name="Slide Number Placeholder 1">
            <a:extLst>
              <a:ext uri="{FF2B5EF4-FFF2-40B4-BE49-F238E27FC236}">
                <a16:creationId xmlns:a16="http://schemas.microsoft.com/office/drawing/2014/main" id="{18D6733B-8E98-F007-0B3D-C01C4DEF2E40}"/>
              </a:ext>
            </a:extLst>
          </p:cNvPr>
          <p:cNvSpPr>
            <a:spLocks noGrp="1"/>
          </p:cNvSpPr>
          <p:nvPr>
            <p:ph type="sldNum" sz="quarter" idx="12"/>
          </p:nvPr>
        </p:nvSpPr>
        <p:spPr/>
        <p:txBody>
          <a:bodyPr/>
          <a:lstStyle/>
          <a:p>
            <a:fld id="{33943F3E-CE48-48F4-A664-D93E49928CBC}" type="slidenum">
              <a:rPr lang="en-US" smtClean="0"/>
              <a:pPr/>
              <a:t>9</a:t>
            </a:fld>
            <a:endParaRPr lang="en-US" dirty="0"/>
          </a:p>
        </p:txBody>
      </p:sp>
    </p:spTree>
    <p:extLst>
      <p:ext uri="{BB962C8B-B14F-4D97-AF65-F5344CB8AC3E}">
        <p14:creationId xmlns:p14="http://schemas.microsoft.com/office/powerpoint/2010/main" val="4281142172"/>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TM10001105[[fn=Crop]]</Template>
  <TotalTime>13107</TotalTime>
  <Words>4918</Words>
  <Application>Microsoft Office PowerPoint</Application>
  <PresentationFormat>Widescreen</PresentationFormat>
  <Paragraphs>544</Paragraphs>
  <Slides>48</Slides>
  <Notes>48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48</vt:i4>
      </vt:variant>
    </vt:vector>
  </HeadingPairs>
  <TitlesOfParts>
    <vt:vector size="56" baseType="lpstr">
      <vt:lpstr>Arial</vt:lpstr>
      <vt:lpstr>Calibri</vt:lpstr>
      <vt:lpstr>Courier</vt:lpstr>
      <vt:lpstr>Franklin Gothic Book</vt:lpstr>
      <vt:lpstr>Garamond</vt:lpstr>
      <vt:lpstr>Times New Roman</vt:lpstr>
      <vt:lpstr>Wingdings</vt:lpstr>
      <vt:lpstr>Crop</vt:lpstr>
      <vt:lpstr>Request for Proposal (24-75743)  Vaccination, Immunization, Scheduling, Inventory, Testing, and Claims (VISIT) System  Indiana Department of Administration On Behalf Of  Indiana Department of Health  Pre-Proposal Conference  May 19, 2023  Syed Mohammad IDOA/Procurement Division  </vt:lpstr>
      <vt:lpstr>Agenda</vt:lpstr>
      <vt:lpstr>General Information</vt:lpstr>
      <vt:lpstr>Purpose of the Solicitation</vt:lpstr>
      <vt:lpstr>Scope of Work (Attachment L)</vt:lpstr>
      <vt:lpstr>Questions – Scope of Work </vt:lpstr>
      <vt:lpstr>Indiana Office of Technology Security Protocols </vt:lpstr>
      <vt:lpstr>Term of Contract</vt:lpstr>
      <vt:lpstr>Key Dates</vt:lpstr>
      <vt:lpstr>Executive Summary (Part One Submission)</vt:lpstr>
      <vt:lpstr>Attestation Form (Part One Submission)</vt:lpstr>
      <vt:lpstr>Confidential Information</vt:lpstr>
      <vt:lpstr>Business Proposal (Attachment E)</vt:lpstr>
      <vt:lpstr>Technical Proposal (Attachment F)</vt:lpstr>
      <vt:lpstr>Functional Requirements Matrix (Attachment N)</vt:lpstr>
      <vt:lpstr>Cloud Questionnaire and Terms (Attachments M, B1-B3)</vt:lpstr>
      <vt:lpstr>Cost Proposal (Attachment D)</vt:lpstr>
      <vt:lpstr>Cost Proposal (Attachment D)</vt:lpstr>
      <vt:lpstr>Cost Proposal (Attachment D)</vt:lpstr>
      <vt:lpstr>Cost Proposal (Attachment D)</vt:lpstr>
      <vt:lpstr>Cost Proposal (Attachment D)</vt:lpstr>
      <vt:lpstr>Cost Proposal (Attachment D)</vt:lpstr>
      <vt:lpstr>Cost Proposal (Attachment D)</vt:lpstr>
      <vt:lpstr>Cost Proposal (Attachment D)</vt:lpstr>
      <vt:lpstr>Cost Proposal (Attachment D)</vt:lpstr>
      <vt:lpstr>Evaluation Criteria</vt:lpstr>
      <vt:lpstr>Minority and Women’s Business Enterprises</vt:lpstr>
      <vt:lpstr>Minority and Women’s Business Enterprises</vt:lpstr>
      <vt:lpstr>PowerPoint Presentation</vt:lpstr>
      <vt:lpstr>Minority and Women’s Business Enterprises</vt:lpstr>
      <vt:lpstr>Minority and Women’s Business Enterprises</vt:lpstr>
      <vt:lpstr>Minority and Women’s Business Enterprises</vt:lpstr>
      <vt:lpstr>Minority and Women’s Business Enterprises</vt:lpstr>
      <vt:lpstr>Indiana Veteran Owned Small Business</vt:lpstr>
      <vt:lpstr>PowerPoint Presentation</vt:lpstr>
      <vt:lpstr>Indiana Veteran Owned Small Business</vt:lpstr>
      <vt:lpstr>Indiana Veteran Owned Small Business</vt:lpstr>
      <vt:lpstr>Indiana Veteran Owned Small Business</vt:lpstr>
      <vt:lpstr>Indiana Veteran Owned Small Business</vt:lpstr>
      <vt:lpstr>IDOA Subcontractor Scoring</vt:lpstr>
      <vt:lpstr>Subcontractor Compliance</vt:lpstr>
      <vt:lpstr>Proposal Preparation</vt:lpstr>
      <vt:lpstr>Proposal Preparation   Indiana Economic Impact Form (Attachment C)</vt:lpstr>
      <vt:lpstr>Submission Requirements </vt:lpstr>
      <vt:lpstr>Optional Submission Forms/Documents </vt:lpstr>
      <vt:lpstr>Required Submission Forms/Documents </vt:lpstr>
      <vt:lpstr>Questions </vt:lpstr>
      <vt:lpstr>                           Thank You! Syed Mohammad Smohammad@idoa.IN.gov   Division Of Supplier Diversity mwbecompliance@idoa.in.gov  www.in.gov/idoa/mwbe/payaudit.htm   </vt:lpstr>
    </vt:vector>
  </TitlesOfParts>
  <Company>State of Indiana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Indiana Department of Administration</dc:title>
  <dc:creator>Thayer, Jessica (IDOA)</dc:creator>
  <cp:lastModifiedBy>Mohammad, Syed</cp:lastModifiedBy>
  <cp:revision>149</cp:revision>
  <cp:lastPrinted>2023-05-19T13:18:49Z</cp:lastPrinted>
  <dcterms:created xsi:type="dcterms:W3CDTF">2018-02-20T21:33:06Z</dcterms:created>
  <dcterms:modified xsi:type="dcterms:W3CDTF">2023-05-19T14:37:12Z</dcterms:modified>
</cp:coreProperties>
</file>